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17"/>
  </p:notesMasterIdLst>
  <p:handoutMasterIdLst>
    <p:handoutMasterId r:id="rId18"/>
  </p:handoutMasterIdLst>
  <p:sldIdLst>
    <p:sldId id="438" r:id="rId2"/>
    <p:sldId id="2147483106" r:id="rId3"/>
    <p:sldId id="2147483091" r:id="rId4"/>
    <p:sldId id="2147483109" r:id="rId5"/>
    <p:sldId id="2147483114" r:id="rId6"/>
    <p:sldId id="2147483110" r:id="rId7"/>
    <p:sldId id="2147483117" r:id="rId8"/>
    <p:sldId id="2147483093" r:id="rId9"/>
    <p:sldId id="2147483092" r:id="rId10"/>
    <p:sldId id="2147483116" r:id="rId11"/>
    <p:sldId id="2147483113" r:id="rId12"/>
    <p:sldId id="2147483115" r:id="rId13"/>
    <p:sldId id="2147483090" r:id="rId14"/>
    <p:sldId id="2147482079" r:id="rId15"/>
    <p:sldId id="2147483112" r:id="rId16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3B2C"/>
    <a:srgbClr val="4F5A59"/>
    <a:srgbClr val="6F94A1"/>
    <a:srgbClr val="FDFEFE"/>
    <a:srgbClr val="FEFEFE"/>
    <a:srgbClr val="FFFEFE"/>
    <a:srgbClr val="FFFFFD"/>
    <a:srgbClr val="FFFFFE"/>
    <a:srgbClr val="FFFE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5" autoAdjust="0"/>
    <p:restoredTop sz="96143" autoAdjust="0"/>
  </p:normalViewPr>
  <p:slideViewPr>
    <p:cSldViewPr showGuides="1">
      <p:cViewPr varScale="1">
        <p:scale>
          <a:sx n="117" d="100"/>
          <a:sy n="117" d="100"/>
        </p:scale>
        <p:origin x="928" y="168"/>
      </p:cViewPr>
      <p:guideLst>
        <p:guide orient="horz" pos="2160"/>
        <p:guide pos="3840"/>
        <p:guide pos="3940"/>
        <p:guide orient="horz" pos="22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50" d="100"/>
          <a:sy n="50" d="100"/>
        </p:scale>
        <p:origin x="2804" y="44"/>
      </p:cViewPr>
      <p:guideLst>
        <p:guide orient="horz" pos="3888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C08AA1-6F08-4242-920F-0C7731AE2999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C5F032B-FE5F-674D-A273-BAB78490D825}">
      <dgm:prSet/>
      <dgm:spPr>
        <a:solidFill>
          <a:schemeClr val="bg1">
            <a:alpha val="43204"/>
          </a:schemeClr>
        </a:solidFill>
      </dgm:spPr>
      <dgm:t>
        <a:bodyPr/>
        <a:lstStyle/>
        <a:p>
          <a:r>
            <a:rPr lang="en-GB" dirty="0">
              <a:solidFill>
                <a:schemeClr val="accent1"/>
              </a:solidFill>
            </a:rPr>
            <a:t>Sathwik Posa</a:t>
          </a:r>
        </a:p>
      </dgm:t>
    </dgm:pt>
    <dgm:pt modelId="{FBEC6737-353D-3B4D-8AD6-33E888727836}" type="parTrans" cxnId="{68481E37-FDF8-684E-8061-453862A0EBCF}">
      <dgm:prSet/>
      <dgm:spPr/>
      <dgm:t>
        <a:bodyPr/>
        <a:lstStyle/>
        <a:p>
          <a:endParaRPr lang="en-GB">
            <a:solidFill>
              <a:schemeClr val="accent1"/>
            </a:solidFill>
          </a:endParaRPr>
        </a:p>
      </dgm:t>
    </dgm:pt>
    <dgm:pt modelId="{D4A73823-2FC8-FB43-B6E2-C5FE08F14EE5}" type="sibTrans" cxnId="{68481E37-FDF8-684E-8061-453862A0EBCF}">
      <dgm:prSet/>
      <dgm:spPr/>
      <dgm:t>
        <a:bodyPr/>
        <a:lstStyle/>
        <a:p>
          <a:endParaRPr lang="en-GB">
            <a:solidFill>
              <a:schemeClr val="accent1"/>
            </a:solidFill>
          </a:endParaRPr>
        </a:p>
      </dgm:t>
    </dgm:pt>
    <dgm:pt modelId="{493711F7-8A35-5B48-9F3A-D12F240753BB}">
      <dgm:prSet/>
      <dgm:spPr>
        <a:solidFill>
          <a:schemeClr val="bg1">
            <a:alpha val="43204"/>
          </a:schemeClr>
        </a:solidFill>
      </dgm:spPr>
      <dgm:t>
        <a:bodyPr/>
        <a:lstStyle/>
        <a:p>
          <a:r>
            <a:rPr lang="en-GB" dirty="0">
              <a:solidFill>
                <a:schemeClr val="accent1"/>
              </a:solidFill>
            </a:rPr>
            <a:t>Arun Kaluvakolanu</a:t>
          </a:r>
        </a:p>
      </dgm:t>
    </dgm:pt>
    <dgm:pt modelId="{A70E09E1-1895-D042-91DE-22BE4BABBCDC}" type="parTrans" cxnId="{E7B54E70-5FDB-A342-9129-787E3FB8ECF8}">
      <dgm:prSet/>
      <dgm:spPr/>
      <dgm:t>
        <a:bodyPr/>
        <a:lstStyle/>
        <a:p>
          <a:endParaRPr lang="en-GB"/>
        </a:p>
      </dgm:t>
    </dgm:pt>
    <dgm:pt modelId="{E8C889C9-B458-4148-AA41-369212B122FB}" type="sibTrans" cxnId="{E7B54E70-5FDB-A342-9129-787E3FB8ECF8}">
      <dgm:prSet/>
      <dgm:spPr/>
      <dgm:t>
        <a:bodyPr/>
        <a:lstStyle/>
        <a:p>
          <a:endParaRPr lang="en-GB"/>
        </a:p>
      </dgm:t>
    </dgm:pt>
    <dgm:pt modelId="{8D635F3D-FB0D-AA47-9C8D-DA9BE047300E}">
      <dgm:prSet/>
      <dgm:spPr>
        <a:solidFill>
          <a:schemeClr val="bg1">
            <a:alpha val="43204"/>
          </a:schemeClr>
        </a:solidFill>
      </dgm:spPr>
      <dgm:t>
        <a:bodyPr/>
        <a:lstStyle/>
        <a:p>
          <a:r>
            <a:rPr lang="en-GB" dirty="0">
              <a:solidFill>
                <a:schemeClr val="accent1"/>
              </a:solidFill>
            </a:rPr>
            <a:t>Rohit Taparia</a:t>
          </a:r>
        </a:p>
      </dgm:t>
    </dgm:pt>
    <dgm:pt modelId="{264CFFC2-302F-9943-B6BE-014B6F0C4E9D}" type="parTrans" cxnId="{0B515B1A-B0A8-3C4D-9044-B081776B7789}">
      <dgm:prSet/>
      <dgm:spPr/>
      <dgm:t>
        <a:bodyPr/>
        <a:lstStyle/>
        <a:p>
          <a:endParaRPr lang="en-GB"/>
        </a:p>
      </dgm:t>
    </dgm:pt>
    <dgm:pt modelId="{19483D1F-DA09-1148-A3EF-D0BE98B5AD60}" type="sibTrans" cxnId="{0B515B1A-B0A8-3C4D-9044-B081776B7789}">
      <dgm:prSet/>
      <dgm:spPr/>
      <dgm:t>
        <a:bodyPr/>
        <a:lstStyle/>
        <a:p>
          <a:endParaRPr lang="en-GB"/>
        </a:p>
      </dgm:t>
    </dgm:pt>
    <dgm:pt modelId="{FBF3B353-40AB-EC49-A1D6-DFA6A9CE6082}">
      <dgm:prSet/>
      <dgm:spPr>
        <a:solidFill>
          <a:schemeClr val="bg1">
            <a:alpha val="43204"/>
          </a:schemeClr>
        </a:solidFill>
      </dgm:spPr>
      <dgm:t>
        <a:bodyPr/>
        <a:lstStyle/>
        <a:p>
          <a:r>
            <a:rPr lang="en-GB" dirty="0">
              <a:solidFill>
                <a:schemeClr val="accent1"/>
              </a:solidFill>
            </a:rPr>
            <a:t>Sanika Tare</a:t>
          </a:r>
        </a:p>
      </dgm:t>
    </dgm:pt>
    <dgm:pt modelId="{1C53AADB-608E-2A43-BE17-849015C9DF2C}" type="parTrans" cxnId="{91EBCADC-19A0-E64F-AC6A-BF5CA098F13C}">
      <dgm:prSet/>
      <dgm:spPr/>
      <dgm:t>
        <a:bodyPr/>
        <a:lstStyle/>
        <a:p>
          <a:endParaRPr lang="en-GB"/>
        </a:p>
      </dgm:t>
    </dgm:pt>
    <dgm:pt modelId="{19EC2934-1900-4346-8128-52A40046BCBE}" type="sibTrans" cxnId="{91EBCADC-19A0-E64F-AC6A-BF5CA098F13C}">
      <dgm:prSet/>
      <dgm:spPr/>
      <dgm:t>
        <a:bodyPr/>
        <a:lstStyle/>
        <a:p>
          <a:endParaRPr lang="en-GB"/>
        </a:p>
      </dgm:t>
    </dgm:pt>
    <dgm:pt modelId="{0B969847-5E18-9042-BBDE-EFC2F78B7F53}">
      <dgm:prSet/>
      <dgm:spPr>
        <a:solidFill>
          <a:schemeClr val="bg1">
            <a:alpha val="43204"/>
          </a:schemeClr>
        </a:solidFill>
      </dgm:spPr>
      <dgm:t>
        <a:bodyPr/>
        <a:lstStyle/>
        <a:p>
          <a:r>
            <a:rPr lang="en-GB" dirty="0">
              <a:solidFill>
                <a:schemeClr val="accent1"/>
              </a:solidFill>
            </a:rPr>
            <a:t>Himanshu Kumar</a:t>
          </a:r>
        </a:p>
      </dgm:t>
    </dgm:pt>
    <dgm:pt modelId="{FE354810-00ED-CE42-AB38-4EEA0338D939}" type="parTrans" cxnId="{5007D970-1FCD-8A41-9222-CC5AB651B725}">
      <dgm:prSet/>
      <dgm:spPr/>
      <dgm:t>
        <a:bodyPr/>
        <a:lstStyle/>
        <a:p>
          <a:endParaRPr lang="en-GB"/>
        </a:p>
      </dgm:t>
    </dgm:pt>
    <dgm:pt modelId="{C68F46D7-E3A8-DE4A-AF40-ADA33CF062C8}" type="sibTrans" cxnId="{5007D970-1FCD-8A41-9222-CC5AB651B725}">
      <dgm:prSet/>
      <dgm:spPr/>
      <dgm:t>
        <a:bodyPr/>
        <a:lstStyle/>
        <a:p>
          <a:endParaRPr lang="en-GB"/>
        </a:p>
      </dgm:t>
    </dgm:pt>
    <dgm:pt modelId="{0166C81D-23C9-3944-8875-E68EB79099C8}" type="pres">
      <dgm:prSet presAssocID="{82C08AA1-6F08-4242-920F-0C7731AE2999}" presName="theList" presStyleCnt="0">
        <dgm:presLayoutVars>
          <dgm:dir/>
          <dgm:animLvl val="lvl"/>
          <dgm:resizeHandles val="exact"/>
        </dgm:presLayoutVars>
      </dgm:prSet>
      <dgm:spPr/>
    </dgm:pt>
    <dgm:pt modelId="{764DEC9E-F4A1-244A-8141-B42F054406FD}" type="pres">
      <dgm:prSet presAssocID="{8D635F3D-FB0D-AA47-9C8D-DA9BE047300E}" presName="compNode" presStyleCnt="0"/>
      <dgm:spPr/>
    </dgm:pt>
    <dgm:pt modelId="{771F3A89-9B31-444A-B3E6-D7ED3F62B0B4}" type="pres">
      <dgm:prSet presAssocID="{8D635F3D-FB0D-AA47-9C8D-DA9BE047300E}" presName="aNode" presStyleLbl="bgShp" presStyleIdx="0" presStyleCnt="5" custLinFactNeighborX="-855"/>
      <dgm:spPr>
        <a:prstGeom prst="roundRect">
          <a:avLst/>
        </a:prstGeom>
      </dgm:spPr>
    </dgm:pt>
    <dgm:pt modelId="{03934213-079C-874D-A06B-D27FEA67B299}" type="pres">
      <dgm:prSet presAssocID="{8D635F3D-FB0D-AA47-9C8D-DA9BE047300E}" presName="textNode" presStyleLbl="bgShp" presStyleIdx="0" presStyleCnt="5"/>
      <dgm:spPr/>
    </dgm:pt>
    <dgm:pt modelId="{EC793508-D3A3-0D45-9471-C67EB7CCF305}" type="pres">
      <dgm:prSet presAssocID="{8D635F3D-FB0D-AA47-9C8D-DA9BE047300E}" presName="compChildNode" presStyleCnt="0"/>
      <dgm:spPr/>
    </dgm:pt>
    <dgm:pt modelId="{B5251221-6DD0-D44D-A58A-29E25860CDCD}" type="pres">
      <dgm:prSet presAssocID="{8D635F3D-FB0D-AA47-9C8D-DA9BE047300E}" presName="theInnerList" presStyleCnt="0"/>
      <dgm:spPr/>
    </dgm:pt>
    <dgm:pt modelId="{2CDD055A-A968-4F4A-8ED1-F0101CAF109C}" type="pres">
      <dgm:prSet presAssocID="{8D635F3D-FB0D-AA47-9C8D-DA9BE047300E}" presName="aSpace" presStyleCnt="0"/>
      <dgm:spPr/>
    </dgm:pt>
    <dgm:pt modelId="{0C770892-1121-234A-9550-1005702C5709}" type="pres">
      <dgm:prSet presAssocID="{0B969847-5E18-9042-BBDE-EFC2F78B7F53}" presName="compNode" presStyleCnt="0"/>
      <dgm:spPr/>
    </dgm:pt>
    <dgm:pt modelId="{3DCD1D8A-3D0C-1A47-B356-E3FC53BA8D5F}" type="pres">
      <dgm:prSet presAssocID="{0B969847-5E18-9042-BBDE-EFC2F78B7F53}" presName="aNode" presStyleLbl="bgShp" presStyleIdx="1" presStyleCnt="5"/>
      <dgm:spPr>
        <a:prstGeom prst="roundRect">
          <a:avLst/>
        </a:prstGeom>
      </dgm:spPr>
    </dgm:pt>
    <dgm:pt modelId="{96193CE8-3F5B-B849-88EC-419AF7212867}" type="pres">
      <dgm:prSet presAssocID="{0B969847-5E18-9042-BBDE-EFC2F78B7F53}" presName="textNode" presStyleLbl="bgShp" presStyleIdx="1" presStyleCnt="5"/>
      <dgm:spPr/>
    </dgm:pt>
    <dgm:pt modelId="{87F16160-0296-2947-A22A-90B6F4AD5821}" type="pres">
      <dgm:prSet presAssocID="{0B969847-5E18-9042-BBDE-EFC2F78B7F53}" presName="compChildNode" presStyleCnt="0"/>
      <dgm:spPr/>
    </dgm:pt>
    <dgm:pt modelId="{AA6370C4-6FEC-084C-A4A3-7A4FE1A5D7DB}" type="pres">
      <dgm:prSet presAssocID="{0B969847-5E18-9042-BBDE-EFC2F78B7F53}" presName="theInnerList" presStyleCnt="0"/>
      <dgm:spPr/>
    </dgm:pt>
    <dgm:pt modelId="{9FAF9A96-D065-0541-AE48-248532584FBC}" type="pres">
      <dgm:prSet presAssocID="{0B969847-5E18-9042-BBDE-EFC2F78B7F53}" presName="aSpace" presStyleCnt="0"/>
      <dgm:spPr/>
    </dgm:pt>
    <dgm:pt modelId="{1A986E63-FE01-DE46-AE50-97ABD15B3C7F}" type="pres">
      <dgm:prSet presAssocID="{FBF3B353-40AB-EC49-A1D6-DFA6A9CE6082}" presName="compNode" presStyleCnt="0"/>
      <dgm:spPr/>
    </dgm:pt>
    <dgm:pt modelId="{D2D1D722-413B-1B4F-AC88-2211742E6855}" type="pres">
      <dgm:prSet presAssocID="{FBF3B353-40AB-EC49-A1D6-DFA6A9CE6082}" presName="aNode" presStyleLbl="bgShp" presStyleIdx="2" presStyleCnt="5"/>
      <dgm:spPr>
        <a:prstGeom prst="roundRect">
          <a:avLst/>
        </a:prstGeom>
      </dgm:spPr>
    </dgm:pt>
    <dgm:pt modelId="{EEB82B9D-7805-2F4B-B90A-57FBC3FEF30F}" type="pres">
      <dgm:prSet presAssocID="{FBF3B353-40AB-EC49-A1D6-DFA6A9CE6082}" presName="textNode" presStyleLbl="bgShp" presStyleIdx="2" presStyleCnt="5"/>
      <dgm:spPr/>
    </dgm:pt>
    <dgm:pt modelId="{9EE9560B-C87A-5B4E-BF33-9A78B64FD3FD}" type="pres">
      <dgm:prSet presAssocID="{FBF3B353-40AB-EC49-A1D6-DFA6A9CE6082}" presName="compChildNode" presStyleCnt="0"/>
      <dgm:spPr/>
    </dgm:pt>
    <dgm:pt modelId="{EEA9BF76-33D0-3F40-962E-52FEF095D541}" type="pres">
      <dgm:prSet presAssocID="{FBF3B353-40AB-EC49-A1D6-DFA6A9CE6082}" presName="theInnerList" presStyleCnt="0"/>
      <dgm:spPr/>
    </dgm:pt>
    <dgm:pt modelId="{B32F89AD-4EF5-6A40-BF5A-4FF1652280CD}" type="pres">
      <dgm:prSet presAssocID="{FBF3B353-40AB-EC49-A1D6-DFA6A9CE6082}" presName="aSpace" presStyleCnt="0"/>
      <dgm:spPr/>
    </dgm:pt>
    <dgm:pt modelId="{F6AC49FD-771D-7F49-8AED-7A26F6FB5BD5}" type="pres">
      <dgm:prSet presAssocID="{493711F7-8A35-5B48-9F3A-D12F240753BB}" presName="compNode" presStyleCnt="0"/>
      <dgm:spPr/>
    </dgm:pt>
    <dgm:pt modelId="{69C53A47-8A63-254E-932B-75ACCCD23CB0}" type="pres">
      <dgm:prSet presAssocID="{493711F7-8A35-5B48-9F3A-D12F240753BB}" presName="aNode" presStyleLbl="bgShp" presStyleIdx="3" presStyleCnt="5"/>
      <dgm:spPr>
        <a:prstGeom prst="roundRect">
          <a:avLst/>
        </a:prstGeom>
      </dgm:spPr>
    </dgm:pt>
    <dgm:pt modelId="{E7581C4E-F73A-AD4A-BBCE-7608E0793DE0}" type="pres">
      <dgm:prSet presAssocID="{493711F7-8A35-5B48-9F3A-D12F240753BB}" presName="textNode" presStyleLbl="bgShp" presStyleIdx="3" presStyleCnt="5"/>
      <dgm:spPr/>
    </dgm:pt>
    <dgm:pt modelId="{C6F56368-25D7-164C-AED7-4414D44EB4A4}" type="pres">
      <dgm:prSet presAssocID="{493711F7-8A35-5B48-9F3A-D12F240753BB}" presName="compChildNode" presStyleCnt="0"/>
      <dgm:spPr/>
    </dgm:pt>
    <dgm:pt modelId="{EF847CB2-B046-5644-A2D8-6BF041D7C7F5}" type="pres">
      <dgm:prSet presAssocID="{493711F7-8A35-5B48-9F3A-D12F240753BB}" presName="theInnerList" presStyleCnt="0"/>
      <dgm:spPr/>
    </dgm:pt>
    <dgm:pt modelId="{61A5BC1B-334E-6C4B-B751-6B23132F5086}" type="pres">
      <dgm:prSet presAssocID="{493711F7-8A35-5B48-9F3A-D12F240753BB}" presName="aSpace" presStyleCnt="0"/>
      <dgm:spPr/>
    </dgm:pt>
    <dgm:pt modelId="{6EFA9833-F1D7-BB45-B862-56491B53357B}" type="pres">
      <dgm:prSet presAssocID="{AC5F032B-FE5F-674D-A273-BAB78490D825}" presName="compNode" presStyleCnt="0"/>
      <dgm:spPr/>
    </dgm:pt>
    <dgm:pt modelId="{B333FFB1-BA0B-664D-9337-AC82F61BF502}" type="pres">
      <dgm:prSet presAssocID="{AC5F032B-FE5F-674D-A273-BAB78490D825}" presName="aNode" presStyleLbl="bgShp" presStyleIdx="4" presStyleCnt="5"/>
      <dgm:spPr>
        <a:prstGeom prst="roundRect">
          <a:avLst/>
        </a:prstGeom>
      </dgm:spPr>
    </dgm:pt>
    <dgm:pt modelId="{EF74809F-6650-F14C-A517-DD60992704AF}" type="pres">
      <dgm:prSet presAssocID="{AC5F032B-FE5F-674D-A273-BAB78490D825}" presName="textNode" presStyleLbl="bgShp" presStyleIdx="4" presStyleCnt="5"/>
      <dgm:spPr/>
    </dgm:pt>
    <dgm:pt modelId="{2C42396D-BDEF-DF49-8904-0509AAAD018E}" type="pres">
      <dgm:prSet presAssocID="{AC5F032B-FE5F-674D-A273-BAB78490D825}" presName="compChildNode" presStyleCnt="0"/>
      <dgm:spPr/>
    </dgm:pt>
    <dgm:pt modelId="{7E1D404C-1BB1-424A-8829-E115351747CA}" type="pres">
      <dgm:prSet presAssocID="{AC5F032B-FE5F-674D-A273-BAB78490D825}" presName="theInnerList" presStyleCnt="0"/>
      <dgm:spPr/>
    </dgm:pt>
  </dgm:ptLst>
  <dgm:cxnLst>
    <dgm:cxn modelId="{E1AEDD03-79F0-ED48-AF9A-674A0343E26B}" type="presOf" srcId="{8D635F3D-FB0D-AA47-9C8D-DA9BE047300E}" destId="{03934213-079C-874D-A06B-D27FEA67B299}" srcOrd="1" destOrd="0" presId="urn:microsoft.com/office/officeart/2005/8/layout/lProcess2"/>
    <dgm:cxn modelId="{E9DA5F15-C5B8-1B43-9F03-229C27E95469}" type="presOf" srcId="{AC5F032B-FE5F-674D-A273-BAB78490D825}" destId="{B333FFB1-BA0B-664D-9337-AC82F61BF502}" srcOrd="0" destOrd="0" presId="urn:microsoft.com/office/officeart/2005/8/layout/lProcess2"/>
    <dgm:cxn modelId="{0B515B1A-B0A8-3C4D-9044-B081776B7789}" srcId="{82C08AA1-6F08-4242-920F-0C7731AE2999}" destId="{8D635F3D-FB0D-AA47-9C8D-DA9BE047300E}" srcOrd="0" destOrd="0" parTransId="{264CFFC2-302F-9943-B6BE-014B6F0C4E9D}" sibTransId="{19483D1F-DA09-1148-A3EF-D0BE98B5AD60}"/>
    <dgm:cxn modelId="{1DC28520-78B9-5243-840C-FBE34CED2703}" type="presOf" srcId="{AC5F032B-FE5F-674D-A273-BAB78490D825}" destId="{EF74809F-6650-F14C-A517-DD60992704AF}" srcOrd="1" destOrd="0" presId="urn:microsoft.com/office/officeart/2005/8/layout/lProcess2"/>
    <dgm:cxn modelId="{1FD15835-6DE2-2D4B-B6F1-19475A64F744}" type="presOf" srcId="{0B969847-5E18-9042-BBDE-EFC2F78B7F53}" destId="{96193CE8-3F5B-B849-88EC-419AF7212867}" srcOrd="1" destOrd="0" presId="urn:microsoft.com/office/officeart/2005/8/layout/lProcess2"/>
    <dgm:cxn modelId="{68481E37-FDF8-684E-8061-453862A0EBCF}" srcId="{82C08AA1-6F08-4242-920F-0C7731AE2999}" destId="{AC5F032B-FE5F-674D-A273-BAB78490D825}" srcOrd="4" destOrd="0" parTransId="{FBEC6737-353D-3B4D-8AD6-33E888727836}" sibTransId="{D4A73823-2FC8-FB43-B6E2-C5FE08F14EE5}"/>
    <dgm:cxn modelId="{02C2D05D-F3EF-614C-B592-F3CED2DBD42C}" type="presOf" srcId="{82C08AA1-6F08-4242-920F-0C7731AE2999}" destId="{0166C81D-23C9-3944-8875-E68EB79099C8}" srcOrd="0" destOrd="0" presId="urn:microsoft.com/office/officeart/2005/8/layout/lProcess2"/>
    <dgm:cxn modelId="{E7B54E70-5FDB-A342-9129-787E3FB8ECF8}" srcId="{82C08AA1-6F08-4242-920F-0C7731AE2999}" destId="{493711F7-8A35-5B48-9F3A-D12F240753BB}" srcOrd="3" destOrd="0" parTransId="{A70E09E1-1895-D042-91DE-22BE4BABBCDC}" sibTransId="{E8C889C9-B458-4148-AA41-369212B122FB}"/>
    <dgm:cxn modelId="{5007D970-1FCD-8A41-9222-CC5AB651B725}" srcId="{82C08AA1-6F08-4242-920F-0C7731AE2999}" destId="{0B969847-5E18-9042-BBDE-EFC2F78B7F53}" srcOrd="1" destOrd="0" parTransId="{FE354810-00ED-CE42-AB38-4EEA0338D939}" sibTransId="{C68F46D7-E3A8-DE4A-AF40-ADA33CF062C8}"/>
    <dgm:cxn modelId="{A636C476-977E-D746-8445-A94A10A9290B}" type="presOf" srcId="{493711F7-8A35-5B48-9F3A-D12F240753BB}" destId="{69C53A47-8A63-254E-932B-75ACCCD23CB0}" srcOrd="0" destOrd="0" presId="urn:microsoft.com/office/officeart/2005/8/layout/lProcess2"/>
    <dgm:cxn modelId="{D41C9A7F-20B3-154B-A2BA-19143397BC8B}" type="presOf" srcId="{493711F7-8A35-5B48-9F3A-D12F240753BB}" destId="{E7581C4E-F73A-AD4A-BBCE-7608E0793DE0}" srcOrd="1" destOrd="0" presId="urn:microsoft.com/office/officeart/2005/8/layout/lProcess2"/>
    <dgm:cxn modelId="{979329AB-11EC-AD40-B680-D0A351CD7AAD}" type="presOf" srcId="{FBF3B353-40AB-EC49-A1D6-DFA6A9CE6082}" destId="{EEB82B9D-7805-2F4B-B90A-57FBC3FEF30F}" srcOrd="1" destOrd="0" presId="urn:microsoft.com/office/officeart/2005/8/layout/lProcess2"/>
    <dgm:cxn modelId="{17B70BB2-EEE5-844D-BB8A-AC6AA67E2C39}" type="presOf" srcId="{8D635F3D-FB0D-AA47-9C8D-DA9BE047300E}" destId="{771F3A89-9B31-444A-B3E6-D7ED3F62B0B4}" srcOrd="0" destOrd="0" presId="urn:microsoft.com/office/officeart/2005/8/layout/lProcess2"/>
    <dgm:cxn modelId="{91EBCADC-19A0-E64F-AC6A-BF5CA098F13C}" srcId="{82C08AA1-6F08-4242-920F-0C7731AE2999}" destId="{FBF3B353-40AB-EC49-A1D6-DFA6A9CE6082}" srcOrd="2" destOrd="0" parTransId="{1C53AADB-608E-2A43-BE17-849015C9DF2C}" sibTransId="{19EC2934-1900-4346-8128-52A40046BCBE}"/>
    <dgm:cxn modelId="{7BD5B0DD-5F29-8541-A934-BDBC34176BA0}" type="presOf" srcId="{FBF3B353-40AB-EC49-A1D6-DFA6A9CE6082}" destId="{D2D1D722-413B-1B4F-AC88-2211742E6855}" srcOrd="0" destOrd="0" presId="urn:microsoft.com/office/officeart/2005/8/layout/lProcess2"/>
    <dgm:cxn modelId="{3DC65BE1-4E58-1C45-9643-39F5FBB32346}" type="presOf" srcId="{0B969847-5E18-9042-BBDE-EFC2F78B7F53}" destId="{3DCD1D8A-3D0C-1A47-B356-E3FC53BA8D5F}" srcOrd="0" destOrd="0" presId="urn:microsoft.com/office/officeart/2005/8/layout/lProcess2"/>
    <dgm:cxn modelId="{A00F23FB-8283-DE4F-BF54-3882910891C7}" type="presParOf" srcId="{0166C81D-23C9-3944-8875-E68EB79099C8}" destId="{764DEC9E-F4A1-244A-8141-B42F054406FD}" srcOrd="0" destOrd="0" presId="urn:microsoft.com/office/officeart/2005/8/layout/lProcess2"/>
    <dgm:cxn modelId="{CAED6911-459D-EA40-B4EF-7F8FC1D8010C}" type="presParOf" srcId="{764DEC9E-F4A1-244A-8141-B42F054406FD}" destId="{771F3A89-9B31-444A-B3E6-D7ED3F62B0B4}" srcOrd="0" destOrd="0" presId="urn:microsoft.com/office/officeart/2005/8/layout/lProcess2"/>
    <dgm:cxn modelId="{4F44990D-0AE3-B243-A4FB-D2E814CD586B}" type="presParOf" srcId="{764DEC9E-F4A1-244A-8141-B42F054406FD}" destId="{03934213-079C-874D-A06B-D27FEA67B299}" srcOrd="1" destOrd="0" presId="urn:microsoft.com/office/officeart/2005/8/layout/lProcess2"/>
    <dgm:cxn modelId="{F0103A7C-D5EF-BB49-BDC5-3155D6E01F0A}" type="presParOf" srcId="{764DEC9E-F4A1-244A-8141-B42F054406FD}" destId="{EC793508-D3A3-0D45-9471-C67EB7CCF305}" srcOrd="2" destOrd="0" presId="urn:microsoft.com/office/officeart/2005/8/layout/lProcess2"/>
    <dgm:cxn modelId="{924C93DF-590D-2B48-91C6-76FE5A42D93B}" type="presParOf" srcId="{EC793508-D3A3-0D45-9471-C67EB7CCF305}" destId="{B5251221-6DD0-D44D-A58A-29E25860CDCD}" srcOrd="0" destOrd="0" presId="urn:microsoft.com/office/officeart/2005/8/layout/lProcess2"/>
    <dgm:cxn modelId="{D9679E35-CA85-5A45-A968-3DEC443EF978}" type="presParOf" srcId="{0166C81D-23C9-3944-8875-E68EB79099C8}" destId="{2CDD055A-A968-4F4A-8ED1-F0101CAF109C}" srcOrd="1" destOrd="0" presId="urn:microsoft.com/office/officeart/2005/8/layout/lProcess2"/>
    <dgm:cxn modelId="{AFD16F25-B58E-8E48-AC82-FD67D6A4320B}" type="presParOf" srcId="{0166C81D-23C9-3944-8875-E68EB79099C8}" destId="{0C770892-1121-234A-9550-1005702C5709}" srcOrd="2" destOrd="0" presId="urn:microsoft.com/office/officeart/2005/8/layout/lProcess2"/>
    <dgm:cxn modelId="{101AD5A1-59E1-B94E-AAC1-9FD1330CAA47}" type="presParOf" srcId="{0C770892-1121-234A-9550-1005702C5709}" destId="{3DCD1D8A-3D0C-1A47-B356-E3FC53BA8D5F}" srcOrd="0" destOrd="0" presId="urn:microsoft.com/office/officeart/2005/8/layout/lProcess2"/>
    <dgm:cxn modelId="{C36D9D1E-844D-0B48-B59F-0D83494F1CFE}" type="presParOf" srcId="{0C770892-1121-234A-9550-1005702C5709}" destId="{96193CE8-3F5B-B849-88EC-419AF7212867}" srcOrd="1" destOrd="0" presId="urn:microsoft.com/office/officeart/2005/8/layout/lProcess2"/>
    <dgm:cxn modelId="{7B96B746-9A2C-CA4F-A045-F93BD4D6C0D7}" type="presParOf" srcId="{0C770892-1121-234A-9550-1005702C5709}" destId="{87F16160-0296-2947-A22A-90B6F4AD5821}" srcOrd="2" destOrd="0" presId="urn:microsoft.com/office/officeart/2005/8/layout/lProcess2"/>
    <dgm:cxn modelId="{0104CEDA-D1A2-694B-AB0C-C2AE38458624}" type="presParOf" srcId="{87F16160-0296-2947-A22A-90B6F4AD5821}" destId="{AA6370C4-6FEC-084C-A4A3-7A4FE1A5D7DB}" srcOrd="0" destOrd="0" presId="urn:microsoft.com/office/officeart/2005/8/layout/lProcess2"/>
    <dgm:cxn modelId="{B6A6BFA2-D0EA-3440-8FBA-17693FAFB436}" type="presParOf" srcId="{0166C81D-23C9-3944-8875-E68EB79099C8}" destId="{9FAF9A96-D065-0541-AE48-248532584FBC}" srcOrd="3" destOrd="0" presId="urn:microsoft.com/office/officeart/2005/8/layout/lProcess2"/>
    <dgm:cxn modelId="{6ED6DA39-F88D-7540-90C1-4DE2ECA95727}" type="presParOf" srcId="{0166C81D-23C9-3944-8875-E68EB79099C8}" destId="{1A986E63-FE01-DE46-AE50-97ABD15B3C7F}" srcOrd="4" destOrd="0" presId="urn:microsoft.com/office/officeart/2005/8/layout/lProcess2"/>
    <dgm:cxn modelId="{9A9146AB-BBA5-DD43-BADD-162B396ED6F4}" type="presParOf" srcId="{1A986E63-FE01-DE46-AE50-97ABD15B3C7F}" destId="{D2D1D722-413B-1B4F-AC88-2211742E6855}" srcOrd="0" destOrd="0" presId="urn:microsoft.com/office/officeart/2005/8/layout/lProcess2"/>
    <dgm:cxn modelId="{2C45322D-A84B-6B40-863F-CC1103FF8CDB}" type="presParOf" srcId="{1A986E63-FE01-DE46-AE50-97ABD15B3C7F}" destId="{EEB82B9D-7805-2F4B-B90A-57FBC3FEF30F}" srcOrd="1" destOrd="0" presId="urn:microsoft.com/office/officeart/2005/8/layout/lProcess2"/>
    <dgm:cxn modelId="{292CF473-44FC-F14C-B2A9-2AD5FAA19CE5}" type="presParOf" srcId="{1A986E63-FE01-DE46-AE50-97ABD15B3C7F}" destId="{9EE9560B-C87A-5B4E-BF33-9A78B64FD3FD}" srcOrd="2" destOrd="0" presId="urn:microsoft.com/office/officeart/2005/8/layout/lProcess2"/>
    <dgm:cxn modelId="{06A323A4-3FDE-4C4F-A5D0-C090965D724D}" type="presParOf" srcId="{9EE9560B-C87A-5B4E-BF33-9A78B64FD3FD}" destId="{EEA9BF76-33D0-3F40-962E-52FEF095D541}" srcOrd="0" destOrd="0" presId="urn:microsoft.com/office/officeart/2005/8/layout/lProcess2"/>
    <dgm:cxn modelId="{51B8C8E1-4CE4-6041-8C60-9D98FBC2F4DF}" type="presParOf" srcId="{0166C81D-23C9-3944-8875-E68EB79099C8}" destId="{B32F89AD-4EF5-6A40-BF5A-4FF1652280CD}" srcOrd="5" destOrd="0" presId="urn:microsoft.com/office/officeart/2005/8/layout/lProcess2"/>
    <dgm:cxn modelId="{C3864526-3505-8444-B42B-A23F2E198565}" type="presParOf" srcId="{0166C81D-23C9-3944-8875-E68EB79099C8}" destId="{F6AC49FD-771D-7F49-8AED-7A26F6FB5BD5}" srcOrd="6" destOrd="0" presId="urn:microsoft.com/office/officeart/2005/8/layout/lProcess2"/>
    <dgm:cxn modelId="{DCE59342-B662-9E4B-8CDA-AA94640E9BE0}" type="presParOf" srcId="{F6AC49FD-771D-7F49-8AED-7A26F6FB5BD5}" destId="{69C53A47-8A63-254E-932B-75ACCCD23CB0}" srcOrd="0" destOrd="0" presId="urn:microsoft.com/office/officeart/2005/8/layout/lProcess2"/>
    <dgm:cxn modelId="{524CF608-F71A-BB48-B6FB-570B3E4736F3}" type="presParOf" srcId="{F6AC49FD-771D-7F49-8AED-7A26F6FB5BD5}" destId="{E7581C4E-F73A-AD4A-BBCE-7608E0793DE0}" srcOrd="1" destOrd="0" presId="urn:microsoft.com/office/officeart/2005/8/layout/lProcess2"/>
    <dgm:cxn modelId="{1E3D5FA7-CD99-CD46-BE6B-0CDAC3E38BC8}" type="presParOf" srcId="{F6AC49FD-771D-7F49-8AED-7A26F6FB5BD5}" destId="{C6F56368-25D7-164C-AED7-4414D44EB4A4}" srcOrd="2" destOrd="0" presId="urn:microsoft.com/office/officeart/2005/8/layout/lProcess2"/>
    <dgm:cxn modelId="{33C98347-597D-A940-8C06-D3A3F6043A5F}" type="presParOf" srcId="{C6F56368-25D7-164C-AED7-4414D44EB4A4}" destId="{EF847CB2-B046-5644-A2D8-6BF041D7C7F5}" srcOrd="0" destOrd="0" presId="urn:microsoft.com/office/officeart/2005/8/layout/lProcess2"/>
    <dgm:cxn modelId="{202A043B-0314-8747-8544-F0062C021A18}" type="presParOf" srcId="{0166C81D-23C9-3944-8875-E68EB79099C8}" destId="{61A5BC1B-334E-6C4B-B751-6B23132F5086}" srcOrd="7" destOrd="0" presId="urn:microsoft.com/office/officeart/2005/8/layout/lProcess2"/>
    <dgm:cxn modelId="{2D6F3B33-E9A9-CC4E-9B85-8FC92FA1F3F9}" type="presParOf" srcId="{0166C81D-23C9-3944-8875-E68EB79099C8}" destId="{6EFA9833-F1D7-BB45-B862-56491B53357B}" srcOrd="8" destOrd="0" presId="urn:microsoft.com/office/officeart/2005/8/layout/lProcess2"/>
    <dgm:cxn modelId="{73E24543-3371-7445-9957-A583C5811D9D}" type="presParOf" srcId="{6EFA9833-F1D7-BB45-B862-56491B53357B}" destId="{B333FFB1-BA0B-664D-9337-AC82F61BF502}" srcOrd="0" destOrd="0" presId="urn:microsoft.com/office/officeart/2005/8/layout/lProcess2"/>
    <dgm:cxn modelId="{8EC8D1FF-5B0F-0848-85EA-9CE019E4ABD1}" type="presParOf" srcId="{6EFA9833-F1D7-BB45-B862-56491B53357B}" destId="{EF74809F-6650-F14C-A517-DD60992704AF}" srcOrd="1" destOrd="0" presId="urn:microsoft.com/office/officeart/2005/8/layout/lProcess2"/>
    <dgm:cxn modelId="{ADD16F98-5F7C-2F4D-BB09-703E79CE771C}" type="presParOf" srcId="{6EFA9833-F1D7-BB45-B862-56491B53357B}" destId="{2C42396D-BDEF-DF49-8904-0509AAAD018E}" srcOrd="2" destOrd="0" presId="urn:microsoft.com/office/officeart/2005/8/layout/lProcess2"/>
    <dgm:cxn modelId="{62986C7F-E564-8045-A5FE-24F2547E3856}" type="presParOf" srcId="{2C42396D-BDEF-DF49-8904-0509AAAD018E}" destId="{7E1D404C-1BB1-424A-8829-E115351747CA}" srcOrd="0" destOrd="0" presId="urn:microsoft.com/office/officeart/2005/8/layout/l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F3A89-9B31-444A-B3E6-D7ED3F62B0B4}">
      <dsp:nvSpPr>
        <dsp:cNvPr id="0" name=""/>
        <dsp:cNvSpPr/>
      </dsp:nvSpPr>
      <dsp:spPr>
        <a:xfrm>
          <a:off x="0" y="0"/>
          <a:ext cx="1992803" cy="2743199"/>
        </a:xfrm>
        <a:prstGeom prst="roundRect">
          <a:avLst/>
        </a:prstGeom>
        <a:solidFill>
          <a:schemeClr val="bg1">
            <a:alpha val="43204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accent1"/>
              </a:solidFill>
            </a:rPr>
            <a:t>Rohit Taparia</a:t>
          </a:r>
        </a:p>
      </dsp:txBody>
      <dsp:txXfrm>
        <a:off x="0" y="0"/>
        <a:ext cx="1992803" cy="822959"/>
      </dsp:txXfrm>
    </dsp:sp>
    <dsp:sp modelId="{3DCD1D8A-3D0C-1A47-B356-E3FC53BA8D5F}">
      <dsp:nvSpPr>
        <dsp:cNvPr id="0" name=""/>
        <dsp:cNvSpPr/>
      </dsp:nvSpPr>
      <dsp:spPr>
        <a:xfrm>
          <a:off x="2147942" y="0"/>
          <a:ext cx="1992803" cy="2743199"/>
        </a:xfrm>
        <a:prstGeom prst="roundRect">
          <a:avLst/>
        </a:prstGeom>
        <a:solidFill>
          <a:schemeClr val="bg1">
            <a:alpha val="43204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accent1"/>
              </a:solidFill>
            </a:rPr>
            <a:t>Himanshu Kumar</a:t>
          </a:r>
        </a:p>
      </dsp:txBody>
      <dsp:txXfrm>
        <a:off x="2147942" y="0"/>
        <a:ext cx="1992803" cy="822959"/>
      </dsp:txXfrm>
    </dsp:sp>
    <dsp:sp modelId="{D2D1D722-413B-1B4F-AC88-2211742E6855}">
      <dsp:nvSpPr>
        <dsp:cNvPr id="0" name=""/>
        <dsp:cNvSpPr/>
      </dsp:nvSpPr>
      <dsp:spPr>
        <a:xfrm>
          <a:off x="4290206" y="0"/>
          <a:ext cx="1992803" cy="2743199"/>
        </a:xfrm>
        <a:prstGeom prst="roundRect">
          <a:avLst/>
        </a:prstGeom>
        <a:solidFill>
          <a:schemeClr val="bg1">
            <a:alpha val="43204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accent1"/>
              </a:solidFill>
            </a:rPr>
            <a:t>Sanika Tare</a:t>
          </a:r>
        </a:p>
      </dsp:txBody>
      <dsp:txXfrm>
        <a:off x="4290206" y="0"/>
        <a:ext cx="1992803" cy="822959"/>
      </dsp:txXfrm>
    </dsp:sp>
    <dsp:sp modelId="{69C53A47-8A63-254E-932B-75ACCCD23CB0}">
      <dsp:nvSpPr>
        <dsp:cNvPr id="0" name=""/>
        <dsp:cNvSpPr/>
      </dsp:nvSpPr>
      <dsp:spPr>
        <a:xfrm>
          <a:off x="6432469" y="0"/>
          <a:ext cx="1992803" cy="2743199"/>
        </a:xfrm>
        <a:prstGeom prst="roundRect">
          <a:avLst/>
        </a:prstGeom>
        <a:solidFill>
          <a:schemeClr val="bg1">
            <a:alpha val="43204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accent1"/>
              </a:solidFill>
            </a:rPr>
            <a:t>Arun Kaluvakolanu</a:t>
          </a:r>
        </a:p>
      </dsp:txBody>
      <dsp:txXfrm>
        <a:off x="6432469" y="0"/>
        <a:ext cx="1992803" cy="822959"/>
      </dsp:txXfrm>
    </dsp:sp>
    <dsp:sp modelId="{B333FFB1-BA0B-664D-9337-AC82F61BF502}">
      <dsp:nvSpPr>
        <dsp:cNvPr id="0" name=""/>
        <dsp:cNvSpPr/>
      </dsp:nvSpPr>
      <dsp:spPr>
        <a:xfrm>
          <a:off x="8574733" y="0"/>
          <a:ext cx="1992803" cy="2743199"/>
        </a:xfrm>
        <a:prstGeom prst="roundRect">
          <a:avLst/>
        </a:prstGeom>
        <a:solidFill>
          <a:schemeClr val="bg1">
            <a:alpha val="43204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accent1"/>
              </a:solidFill>
            </a:rPr>
            <a:t>Sathwik Posa</a:t>
          </a:r>
        </a:p>
      </dsp:txBody>
      <dsp:txXfrm>
        <a:off x="8574733" y="0"/>
        <a:ext cx="1992803" cy="822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9/6/24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‹#›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4F9C25BA-F9B0-4418-8CA0-3A9DF1256BA5}" type="datetimeFigureOut">
              <a:rPr lang="en-US" smtClean="0"/>
              <a:pPr/>
              <a:t>9/6/24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9" tIns="56150" rIns="112299" bIns="5615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9EDC5964-3162-43B5-B1EC-63C8D166D7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8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5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use case that we seek to present and demo today is the </a:t>
            </a:r>
            <a:r>
              <a:rPr lang="en-US" b="1" dirty="0"/>
              <a:t>service request resolution agent </a:t>
            </a:r>
            <a:r>
              <a:rPr lang="en-US" b="0" dirty="0"/>
              <a:t>where we </a:t>
            </a:r>
            <a:r>
              <a:rPr lang="en-US" dirty="0"/>
              <a:t>utilize the power of LLM together with an innovative approach to problem solving.</a:t>
            </a:r>
          </a:p>
          <a:p>
            <a:endParaRPr lang="en-US" dirty="0"/>
          </a:p>
          <a:p>
            <a:r>
              <a:rPr lang="en-US" dirty="0"/>
              <a:t>Added to this, as you can see, there are a number of factors that tend to lower the speed and quality of service delivery. In addition to delayed responses, re-opening of issues is not uncommon, leading to further customer dissatisfaction.</a:t>
            </a:r>
          </a:p>
          <a:p>
            <a:endParaRPr lang="en-US" dirty="0"/>
          </a:p>
          <a:p>
            <a:r>
              <a:rPr lang="en-US" dirty="0"/>
              <a:t>How can Gen AI help? When a new issue is presented as a Service Request, the Resolution Agent auto generates a response, which could be the “next action” for the service rep to take, or a solution to the problem for the service rep to review and share with the customer. The agent uses pre-defined assets at its disposal in order to achieve this. These assets could be KM content such as articles/FAQ’s, manuals or previously solved similar SRs. </a:t>
            </a:r>
          </a:p>
          <a:p>
            <a:endParaRPr lang="en-US" dirty="0"/>
          </a:p>
          <a:p>
            <a:r>
              <a:rPr lang="en-US" dirty="0"/>
              <a:t>The typical inputs used to understand the issue are as listed on the slide – the SR content, Knowledge content and previously solved similar SRs.</a:t>
            </a:r>
          </a:p>
          <a:p>
            <a:endParaRPr lang="en-US" dirty="0"/>
          </a:p>
          <a:p>
            <a:r>
              <a:rPr lang="en-US" dirty="0"/>
              <a:t>Let us see this in a action via the Demo…..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ts val="1800"/>
              <a:buFont typeface="System Font Regular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2C2C2E"/>
                </a:solidFill>
                <a:effectLst/>
                <a:uLnTx/>
                <a:uFillTx/>
                <a:ea typeface="+mn-ea"/>
                <a:cs typeface="Oracle Sans" panose="020B0503020204020204" pitchFamily="34" charset="0"/>
              </a:rPr>
              <a:t>When a customer raises a support ticket, an SR* is created and routed to a service rep for review and solution suggestion. The speed and quality of the solution depend on the rep's availability, workload, skill level, experience, and the issue's complexity.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ts val="1800"/>
              <a:buFont typeface="System Font Regular"/>
              <a:buNone/>
              <a:tabLst/>
              <a:defRPr/>
            </a:pPr>
            <a:endParaRPr lang="en-US" sz="1200" dirty="0">
              <a:solidFill>
                <a:srgbClr val="2C2C2E"/>
              </a:solidFill>
              <a:cs typeface="Oracle Sans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ts val="1800"/>
              <a:buFont typeface="System Font Regular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2C2C2E"/>
                </a:solidFill>
                <a:effectLst/>
                <a:uLnTx/>
                <a:uFillTx/>
                <a:ea typeface="+mn-ea"/>
                <a:cs typeface="Oracle Sans" panose="020B0503020204020204" pitchFamily="34" charset="0"/>
              </a:rPr>
              <a:t>Multiple interactions and involvement of several reps may be needed, often causing delays, issues-reopening, customer dissatisfaction, and potential churn.</a:t>
            </a:r>
            <a:endParaRPr lang="en-US" sz="1100" dirty="0">
              <a:solidFill>
                <a:srgbClr val="2C2C2E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srgbClr val="2C2C2E"/>
                </a:solidFill>
              </a:rPr>
              <a:t>Service Request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7E3F7-E076-418B-AAD8-BB86D346ED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15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8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EF3DD-F748-BC9E-EFA2-689F72D69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26FE1-02C3-0F56-B0F9-AA6F9870D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EE83E-1B81-C47E-2A12-0E19CCAFD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Agent is a piece of software program/ application that orchestrates and automates the tasks</a:t>
            </a:r>
          </a:p>
          <a:p>
            <a:r>
              <a:rPr lang="en-US" dirty="0"/>
              <a:t>It becomes more sophisticated by implementing </a:t>
            </a:r>
            <a:r>
              <a:rPr lang="en-US" dirty="0" err="1"/>
              <a:t>ReAct</a:t>
            </a:r>
            <a:r>
              <a:rPr lang="en-US" dirty="0"/>
              <a:t> model that combines reasoning and actions</a:t>
            </a:r>
          </a:p>
          <a:p>
            <a:r>
              <a:rPr lang="en-US" dirty="0"/>
              <a:t>Key aspects is to leverage LLM as a reasoning engine that determines which action to take in which order.</a:t>
            </a:r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029E8-9231-682D-89BC-6AF318CAE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D1342-8BAB-824E-86D6-F84010D5383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628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64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271E7-BB66-071A-898C-7508676E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C1FE6-CDEB-B2D5-8AA3-E500D9DF4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17D10-83B4-70C7-2AF4-E632D939A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Agent is a piece of software program/ application that orchestrates and automates the tasks</a:t>
            </a:r>
          </a:p>
          <a:p>
            <a:r>
              <a:rPr lang="en-US" dirty="0"/>
              <a:t>It becomes more sophisticated by implementing </a:t>
            </a:r>
            <a:r>
              <a:rPr lang="en-US" dirty="0" err="1"/>
              <a:t>ReAct</a:t>
            </a:r>
            <a:r>
              <a:rPr lang="en-US" dirty="0"/>
              <a:t> model that combines reasoning and actions</a:t>
            </a:r>
          </a:p>
          <a:p>
            <a:r>
              <a:rPr lang="en-US" dirty="0"/>
              <a:t>Key aspects is to leverage LLM as a reasoning engine that determines which action to take in which order.</a:t>
            </a:r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42FD2-67C1-78E1-40C9-0833A475B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D1342-8BAB-824E-86D6-F84010D5383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81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Our first few releases have focused on agent productivity and as you can see it covers all areas of service – </a:t>
            </a:r>
          </a:p>
          <a:p>
            <a:endParaRPr lang="en-US" dirty="0"/>
          </a:p>
          <a:p>
            <a:r>
              <a:rPr lang="en-US" dirty="0"/>
              <a:t>Agent facing service center, </a:t>
            </a:r>
          </a:p>
          <a:p>
            <a:r>
              <a:rPr lang="en-US" dirty="0"/>
              <a:t>Chats</a:t>
            </a:r>
          </a:p>
          <a:p>
            <a:r>
              <a:rPr lang="en-US" dirty="0"/>
              <a:t>Knowledge authoring</a:t>
            </a:r>
          </a:p>
          <a:p>
            <a:r>
              <a:rPr lang="en-US" dirty="0"/>
              <a:t>Generating troubleshooting interviews that can be incorporated in service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01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0" Type="http://schemas.openxmlformats.org/officeDocument/2006/relationships/image" Target="../media/image1.emf"/><Relationship Id="rId4" Type="http://schemas.openxmlformats.org/officeDocument/2006/relationships/tags" Target="../tags/tag4.xml"/><Relationship Id="rId9" Type="http://schemas.openxmlformats.org/officeDocument/2006/relationships/image" Target="../media/image21.jpe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C96C0F11-AAE4-4147-BF68-F2C0EE130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84" y="20917"/>
            <a:ext cx="4331516" cy="2542941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562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5595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3188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349A69-90E3-45DB-BC86-3B7FB26B13E2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31163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28C366F9-78A6-F740-87C8-B4D59AEB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58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9724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2519-4941-4045-9F0E-DBC7AD6CC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807CE-245D-4F0E-ACCB-E3FE7584A0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C87038-F332-48C5-BA1A-25E9350762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BF160E-FC2C-48A7-921B-3472529A1B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9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CA75903-C10D-E747-B877-6804D65E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2FFF47-983C-4CE2-9048-1317EB4F3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6EEFB-7FCA-4C8C-BD9A-59CFF6BBA9A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95ECF-3404-41BC-B49D-2616D7312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9C599-3545-4260-BC77-88BD7619A1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0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DCCF0BD7-85D3-194F-9793-E38DD2B8F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0D675-D1C2-4EC5-AC43-361941EAF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D1004-DEA1-4BAF-97C2-F49A471F4E4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C943-7B6D-4881-926B-CD58E0F2AC1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63952-CC43-4F63-8DDF-47B0F45128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D922B281-CE8B-4E47-889A-38B9D11B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B017591D-9CE6-7446-94B7-8CEEEAF6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902A-4CDA-482D-90DF-ECACF1930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E4DB8-9644-4581-BEED-809BCD3EA9C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0DBBB3-F562-4D09-B7E5-45C9C98CE1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C14E1F-DA7F-492C-AFEB-BC17569A900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loud">
            <a:extLst>
              <a:ext uri="{FF2B5EF4-FFF2-40B4-BE49-F238E27FC236}">
                <a16:creationId xmlns:a16="http://schemas.microsoft.com/office/drawing/2014/main" id="{403EA880-91CB-2F4A-BC00-A9353851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5C0AC-7132-4356-88D4-79E4A49B2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31A1D-D1FF-4A37-8531-B67D54ED466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026-CA1C-465B-ADD5-AE1F9B7A07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4CFB-254B-4876-8556-026D173672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6D31D0E4-AF4F-A542-A6E3-8EBAA9F1B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814CE-3331-469B-8BE8-853F42A034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26386-047A-407D-BEE4-BF9BC2C4C09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A8344-82CB-496F-8690-72CF339725D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EBA4F-FCB4-4B89-BEA0-1B33D86D6DE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2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DE68A64E-9177-1E41-B02B-9C94A30A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91157-EC2D-4417-9959-2EA7D1DAF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8CBD-B05C-4885-A081-172C87DCAD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E56F53-8C5C-4F85-9969-353868B64B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9360B9-A253-468B-B3D3-70CC43B0746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6F66DACA-117A-D443-A12C-B547719EC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67A894-8EF4-484B-BF49-DF2E9F970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2C40-A387-420C-B07A-9F6BE08313A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0E71C-CB99-4BD4-8252-ED7D062329F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33CF2B-9E35-4547-8232-5DE4CC57C3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01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A646CDE3-61DE-5F4A-A6EA-E5FECEFF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ED3DC-3691-46BD-9B48-E2C270C74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0263-5FD6-4DE6-B9D0-79EF81804AF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050F-728D-4BEF-B207-F42452F3527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46726-6BED-4C16-B2F2-97FDB0765D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27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07F0167-116B-4B46-AC07-0CF33541B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3207C4-681D-4388-B80E-EE2FA349A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EB1D7-DB39-4B87-83A2-C41A68F7435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1DB1E-E699-4B1A-BFD3-5F9D0BCDB86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2DF93-F6AF-4392-A308-BFC8349686D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AB42C3-C7C2-47CD-8E87-C5D5963E7A0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4986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5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B0AED4-660C-4741-9A22-50FB3CA4ABA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6095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2836A0A9-B46B-8E44-BD88-E6FFEC5F9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6FC21-9E73-4F6F-9512-715B2F6AE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CAAD-4985-4FFF-BE24-1873DC385CA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AD3B-D115-41B9-A024-91B560E170A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7306-2538-4D77-8134-400C30C727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A59691D8-12D1-8E4C-8346-D9FD6743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5A0DB-77B7-43EC-848A-C3EEA5F4D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928A2-36B1-4B61-82B8-0724A988B96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65B2-9A7D-4291-A052-A65B0C767BB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CBF8-87F2-4E8D-9C05-48F5D29D5D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8BD8F955-3E3E-4E6E-A650-C4E0C804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Tag">
            <a:extLst>
              <a:ext uri="{FF2B5EF4-FFF2-40B4-BE49-F238E27FC236}">
                <a16:creationId xmlns:a16="http://schemas.microsoft.com/office/drawing/2014/main" id="{1CFFF60E-C73F-41DD-B4B9-8792F4C0D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1" name="Cloud">
            <a:extLst>
              <a:ext uri="{FF2B5EF4-FFF2-40B4-BE49-F238E27FC236}">
                <a16:creationId xmlns:a16="http://schemas.microsoft.com/office/drawing/2014/main" id="{A2A0E6A0-6580-9B4E-8437-9949DBFBF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ECACB-46C4-4A42-8159-4ABC00F8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ED7B6-E930-4B73-845F-99262175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91DFD-B788-4684-96F9-4DD21020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6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A52109B5-4152-894B-9BF6-17B5458C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6D6FFA39-C5A8-964A-B2FE-D6F8EB7E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E7315-8D61-4C6A-B9C0-F07567A04C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117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7001-FB5A-4601-97ED-F7B118AEEF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561F1-3666-4956-BFDC-75350F744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1022C-732A-4A28-8D73-4FE28C0CA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2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05859F96-E4B3-8747-B027-10CA6EDB3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95A570-6FAE-4393-89B0-E6BA7AC6B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92EEA-DB03-4E8E-B6AB-1122F317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B5D96-D6C9-4E8C-9D41-A28C7CED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D253-6DDA-4486-89F6-5D573286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98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EE127CFA-8D5C-584E-9C61-6685B547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93BCC98D-F462-9844-9660-2EA01F13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1FF06-338B-46FE-B4FE-F72B7ABAE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9E3D4-8DE9-4EE7-AF46-396CA0361B3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ABD9F-CF7B-4739-A09B-21C74EE3D7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326A2-CE99-456C-A450-2DC676458C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0C14E-647D-DE45-A3FE-3E841253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 r="-1"/>
          <a:stretch/>
        </p:blipFill>
        <p:spPr>
          <a:xfrm>
            <a:off x="6095574" y="0"/>
            <a:ext cx="6096425" cy="6858000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AE562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Metr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B54DF6-D8D9-3E4B-A5D4-8DB1B36A2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/>
          <a:stretch/>
        </p:blipFill>
        <p:spPr>
          <a:xfrm>
            <a:off x="6096000" y="0"/>
            <a:ext cx="6096348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A6D6F1-EBC4-4335-819B-433720EB17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85287" cy="2415700"/>
          </a:xfrm>
        </p:spPr>
        <p:txBody>
          <a:bodyPr anchor="b" anchorCtr="0"/>
          <a:lstStyle>
            <a:lvl1pPr>
              <a:defRPr sz="8000" b="1">
                <a:solidFill>
                  <a:srgbClr val="759C6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8375C-46BC-48EA-9DFC-3DF06967D7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DF6E-494A-4D98-888D-68B724E48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C2851-E9BE-4691-AE94-635936A667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4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81203-42C6-B54E-A5F8-FE2DAE3C0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11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C6ADE0F8-03AA-E84C-A08A-799EE14D7C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F2B49-8199-43EF-9C31-2EE3E227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A680-202A-4EB8-8426-F81FE6C1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7B772-BB21-406A-A2FE-5A714746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60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1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712D2-1637-4940-A323-42EBA61AD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A956C-AFD4-4D95-9304-BB81E2E1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82E6-C6D7-4588-8CDE-8BB252C5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D6286E-40B3-4954-877E-F88E2191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53E58D20-1E4E-43E2-88A3-52402E9A1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7862753" y="25409"/>
            <a:ext cx="4326976" cy="2552429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759C6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F245C91-10B8-42A5-9343-B8007DFEA4E7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1091730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5B665-2B39-6645-BF1F-C5F9BD830A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CFD62-A920-45CB-9691-083BA56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8371-BFE0-4C4C-9EC8-651A5979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C47787-CD64-4386-A100-73FB94F8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0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3852C-D243-4D5A-B7E1-09812A4D6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F3825-1D38-4C39-8F70-C060E9BEE3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87050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12D05-859A-4FDE-924B-FB9169621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BB3CE-1E42-4557-A754-EAB09439D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7752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98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E69D29-7337-6248-888D-2A0330852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800" y="0"/>
            <a:ext cx="7315199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CE1CF95-2ED4-4044-A052-7E6E1867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5E131-FF87-4B2F-9DB6-B4DB095B75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FB79-6AF9-4538-98F2-33825A26DEC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6A4509-AC78-4360-9126-01A3BC6609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FCDC2-FBB6-46F4-9BD5-AE85C1DC3F2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CB9AC92-58C2-B14E-81EA-F40548FD4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798" y="0"/>
            <a:ext cx="7315201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AA2A5D2-AD0A-4DBD-927A-96DC377B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EB6C0-1F5B-4135-8E18-A04A68550D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2B3ED-CF2C-4067-92C1-D268C952FB0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E0BF7F-49D0-4680-97A6-57F3353BC73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D3ACE9-71BB-462A-B503-22DE7B536BD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Data Texture Image">
            <a:extLst>
              <a:ext uri="{FF2B5EF4-FFF2-40B4-BE49-F238E27FC236}">
                <a16:creationId xmlns:a16="http://schemas.microsoft.com/office/drawing/2014/main" id="{B04AAB1E-3886-45C0-9EE7-ABD1360D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  <a:ln>
            <a:noFill/>
          </a:ln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A19B719-F896-40D2-A59B-8E51E7D4B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49200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A2E81-7AA0-4954-BF7E-C076C41AF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Data Textur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Image">
            <a:extLst>
              <a:ext uri="{FF2B5EF4-FFF2-40B4-BE49-F238E27FC236}">
                <a16:creationId xmlns:a16="http://schemas.microsoft.com/office/drawing/2014/main" id="{8A6273FB-BF91-403E-A6FD-7515A6D8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Quote">
            <a:extLst>
              <a:ext uri="{FF2B5EF4-FFF2-40B4-BE49-F238E27FC236}">
                <a16:creationId xmlns:a16="http://schemas.microsoft.com/office/drawing/2014/main" id="{70860AE5-51F4-4600-B7C5-0FFE1F5EE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22040" cy="1963350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F70D2C9-2534-48AA-9A8A-D82D5A31B2F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26C9C3-D9C8-4222-B161-D7AF97BC1F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C126A-0D05-424A-A6C2-80119CEAE61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685BD-0D80-40FF-88C3-58BBDF890F03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00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2844" y="2434528"/>
            <a:ext cx="6067096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 dirty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9EF32-2876-8841-ADB8-707F8BDB8530}"/>
              </a:ext>
            </a:extLst>
          </p:cNvPr>
          <p:cNvSpPr txBox="1"/>
          <p:nvPr userDrawn="1"/>
        </p:nvSpPr>
        <p:spPr>
          <a:xfrm>
            <a:off x="1295730" y="3244334"/>
            <a:ext cx="228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Click to add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8F56FAF-A389-4DEC-BCB5-7C2BCDEBE16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E7972264-22BA-4EDF-A0AC-13C683A7D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8728" y="2435027"/>
            <a:ext cx="6051272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85816" y="4983135"/>
            <a:ext cx="6051272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85816" y="5320728"/>
            <a:ext cx="6051272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B09CBC8C-115F-4556-A4E2-129D0E230A87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3D1FF3-649D-46E2-9FDF-D1A77643F22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1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3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C4B9D6C0-2524-2D47-8A0E-258A2FB7D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i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9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  <p:pic>
        <p:nvPicPr>
          <p:cNvPr id="4" name="OTag">
            <a:extLst>
              <a:ext uri="{FF2B5EF4-FFF2-40B4-BE49-F238E27FC236}">
                <a16:creationId xmlns:a16="http://schemas.microsoft.com/office/drawing/2014/main" id="{938EEB79-EFA1-4711-804E-DFDFA3AE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acle Logo" descr="Oracle Logo">
            <a:extLst>
              <a:ext uri="{FF2B5EF4-FFF2-40B4-BE49-F238E27FC236}">
                <a16:creationId xmlns:a16="http://schemas.microsoft.com/office/drawing/2014/main" id="{11C3E469-1A28-4EAE-BB94-ADAB90F02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3647854" y="2915192"/>
            <a:ext cx="4896292" cy="1027617"/>
          </a:xfrm>
          <a:prstGeom prst="rect">
            <a:avLst/>
          </a:prstGeom>
        </p:spPr>
      </p:pic>
      <p:pic>
        <p:nvPicPr>
          <p:cNvPr id="3" name="OTag">
            <a:extLst>
              <a:ext uri="{FF2B5EF4-FFF2-40B4-BE49-F238E27FC236}">
                <a16:creationId xmlns:a16="http://schemas.microsoft.com/office/drawing/2014/main" id="{D41E7D90-EFED-4319-B620-7C6158CCE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lustration">
            <a:extLst>
              <a:ext uri="{FF2B5EF4-FFF2-40B4-BE49-F238E27FC236}">
                <a16:creationId xmlns:a16="http://schemas.microsoft.com/office/drawing/2014/main" id="{7F6A0B0D-9890-B044-B4D0-946D1FDB9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8CAED-6966-416F-96DE-48D3061CAD63}"/>
              </a:ext>
            </a:extLst>
          </p:cNvPr>
          <p:cNvSpPr txBox="1"/>
          <p:nvPr userDrawn="1"/>
        </p:nvSpPr>
        <p:spPr>
          <a:xfrm>
            <a:off x="768876" y="1828800"/>
            <a:ext cx="6053328" cy="2279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Our mission is to help people see data in new ways, discover insights,</a:t>
            </a:r>
            <a:br>
              <a:rPr lang="en-US" dirty="0"/>
            </a:br>
            <a:r>
              <a:rPr lang="en-US" dirty="0"/>
              <a:t>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985309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4D86BA-0324-4CFB-8752-C34AB1C7DA95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49056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3FCF3-AE26-4DE7-A6C3-3940B3E78E3F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25924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6B94E-9EAD-0F49-8D4B-976CFB3457A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invGray">
          <a:xfrm>
            <a:off x="944950" y="1132370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018031" y="2459229"/>
            <a:ext cx="10158984" cy="1025923"/>
          </a:xfrm>
          <a:noFill/>
        </p:spPr>
        <p:txBody>
          <a:bodyPr wrap="square" anchor="b">
            <a:noAutofit/>
          </a:bodyPr>
          <a:lstStyle>
            <a:lvl1pPr algn="l">
              <a:lnSpc>
                <a:spcPts val="4000"/>
              </a:lnSpc>
              <a:defRPr sz="4000" b="0">
                <a:latin typeface="+mj-lt"/>
              </a:defRPr>
            </a:lvl1pPr>
          </a:lstStyle>
          <a:p>
            <a:r>
              <a:rPr lang="en-US"/>
              <a:t>Title goes here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  <p:custDataLst>
              <p:tags r:id="rId5"/>
            </p:custDataLst>
          </p:nvPr>
        </p:nvSpPr>
        <p:spPr>
          <a:xfrm>
            <a:off x="1018031" y="3519554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  <p:custDataLst>
              <p:tags r:id="rId6"/>
            </p:custDataLst>
          </p:nvPr>
        </p:nvSpPr>
        <p:spPr>
          <a:xfrm>
            <a:off x="1018029" y="4346424"/>
            <a:ext cx="5077971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  <p:custDataLst>
              <p:tags r:id="rId7"/>
            </p:custDataLst>
          </p:nvPr>
        </p:nvSpPr>
        <p:spPr>
          <a:xfrm>
            <a:off x="1018029" y="4684016"/>
            <a:ext cx="5077971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2019</a:t>
            </a:r>
          </a:p>
        </p:txBody>
      </p:sp>
    </p:spTree>
    <p:extLst>
      <p:ext uri="{BB962C8B-B14F-4D97-AF65-F5344CB8AC3E}">
        <p14:creationId xmlns:p14="http://schemas.microsoft.com/office/powerpoint/2010/main" val="89932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Divi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103A96-6522-C0DC-49C7-011031B6E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6955" y="9526"/>
            <a:ext cx="7865045" cy="6847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44" y="160338"/>
            <a:ext cx="5283544" cy="1719263"/>
          </a:xfrm>
        </p:spPr>
        <p:txBody>
          <a:bodyPr anchor="b">
            <a:noAutofit/>
          </a:bodyPr>
          <a:lstStyle>
            <a:lvl1pPr>
              <a:defRPr lang="en-US" sz="4267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43" y="2186253"/>
            <a:ext cx="4479159" cy="2309548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2133" b="0" i="0">
                <a:solidFill>
                  <a:schemeClr val="tx1"/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1pPr>
            <a:lvl2pPr marL="45714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5471F-D98A-77FC-587A-02C12D3E32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ym typeface="Symbol" pitchFamily="2" charset="2"/>
              </a:rPr>
              <a:t>Oracle CloudWorld        Copyright © 2023, Oracle and/or its affiliates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861D6-9FFA-8DA2-BF61-F83E1CE8A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4B978-1D82-7745-80C5-DBABA6B131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23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- Illustration 2 Dark Sky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17724A34-8C4E-2481-62C5-081FE4022AD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"/>
            <a:ext cx="744051" cy="631867"/>
          </a:xfrm>
          <a:custGeom>
            <a:avLst/>
            <a:gdLst>
              <a:gd name="connsiteX0" fmla="*/ 0 w 744051"/>
              <a:gd name="connsiteY0" fmla="*/ 0 h 631867"/>
              <a:gd name="connsiteX1" fmla="*/ 742290 w 744051"/>
              <a:gd name="connsiteY1" fmla="*/ 0 h 631867"/>
              <a:gd name="connsiteX2" fmla="*/ 742727 w 744051"/>
              <a:gd name="connsiteY2" fmla="*/ 2503 h 631867"/>
              <a:gd name="connsiteX3" fmla="*/ 738364 w 744051"/>
              <a:gd name="connsiteY3" fmla="*/ 107767 h 631867"/>
              <a:gd name="connsiteX4" fmla="*/ 512405 w 744051"/>
              <a:gd name="connsiteY4" fmla="*/ 466037 h 631867"/>
              <a:gd name="connsiteX5" fmla="*/ 217430 w 744051"/>
              <a:gd name="connsiteY5" fmla="*/ 628944 h 631867"/>
              <a:gd name="connsiteX6" fmla="*/ 45873 w 744051"/>
              <a:gd name="connsiteY6" fmla="*/ 613465 h 631867"/>
              <a:gd name="connsiteX7" fmla="*/ 0 w 744051"/>
              <a:gd name="connsiteY7" fmla="*/ 596713 h 63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51" h="631867">
                <a:moveTo>
                  <a:pt x="0" y="0"/>
                </a:moveTo>
                <a:lnTo>
                  <a:pt x="742290" y="0"/>
                </a:lnTo>
                <a:lnTo>
                  <a:pt x="742727" y="2503"/>
                </a:lnTo>
                <a:cubicBezTo>
                  <a:pt x="745337" y="37460"/>
                  <a:pt x="744194" y="72633"/>
                  <a:pt x="738364" y="107767"/>
                </a:cubicBezTo>
                <a:cubicBezTo>
                  <a:pt x="715359" y="250193"/>
                  <a:pt x="618294" y="368355"/>
                  <a:pt x="512405" y="466037"/>
                </a:cubicBezTo>
                <a:cubicBezTo>
                  <a:pt x="427947" y="543552"/>
                  <a:pt x="330252" y="614765"/>
                  <a:pt x="217430" y="628944"/>
                </a:cubicBezTo>
                <a:cubicBezTo>
                  <a:pt x="159601" y="636507"/>
                  <a:pt x="102166" y="628708"/>
                  <a:pt x="45873" y="613465"/>
                </a:cubicBezTo>
                <a:lnTo>
                  <a:pt x="0" y="596713"/>
                </a:lnTo>
                <a:close/>
              </a:path>
            </a:pathLst>
          </a:custGeom>
          <a:solidFill>
            <a:srgbClr val="86A3A7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79B4C46-40B3-2460-6EF0-DD5B729EB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5BB82198-EA9A-BA62-F6AE-0EDCB0E5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Confidential – © 2023 Oracle Restricted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E125C8-6E2D-FBC0-C471-ABC63456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115040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bg2"/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Main topic here – One line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CE7BA91-ACE5-B053-6BF1-8566F1870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5" y="1752600"/>
            <a:ext cx="11115675" cy="4495800"/>
          </a:xfrm>
          <a:prstGeom prst="rect">
            <a:avLst/>
          </a:prstGeom>
        </p:spPr>
        <p:txBody>
          <a:bodyPr lIns="0" rIns="0"/>
          <a:lstStyle>
            <a:lvl1pPr>
              <a:defRPr sz="12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>
              <a:defRPr sz="12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>
              <a:defRPr sz="12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defRPr sz="12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defRPr sz="12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C34327-AAB7-05E4-6CA4-7421CCF64D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4" y="1185770"/>
            <a:ext cx="11115039" cy="473075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spcBef>
                <a:spcPts val="0"/>
              </a:spcBef>
              <a:defRPr sz="1300" b="0" i="0">
                <a:solidFill>
                  <a:schemeClr val="bg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Subhead line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F319387C-DCC4-2349-BBA0-331546474AB1}"/>
              </a:ext>
            </a:extLst>
          </p:cNvPr>
          <p:cNvSpPr>
            <a:spLocks noChangeArrowheads="1"/>
          </p:cNvSpPr>
          <p:nvPr userDrawn="1"/>
        </p:nvSpPr>
        <p:spPr bwMode="auto">
          <a:xfrm rot="17848211" flipH="1">
            <a:off x="11035487" y="3736521"/>
            <a:ext cx="1090177" cy="1050874"/>
          </a:xfrm>
          <a:custGeom>
            <a:avLst/>
            <a:gdLst>
              <a:gd name="T0" fmla="*/ 1152 w 5138"/>
              <a:gd name="T1" fmla="*/ 663 h 4954"/>
              <a:gd name="T2" fmla="*/ 271 w 5138"/>
              <a:gd name="T3" fmla="*/ 1676 h 4954"/>
              <a:gd name="T4" fmla="*/ 235 w 5138"/>
              <a:gd name="T5" fmla="*/ 1755 h 4954"/>
              <a:gd name="T6" fmla="*/ 125 w 5138"/>
              <a:gd name="T7" fmla="*/ 2148 h 4954"/>
              <a:gd name="T8" fmla="*/ 379 w 5138"/>
              <a:gd name="T9" fmla="*/ 4160 h 4954"/>
              <a:gd name="T10" fmla="*/ 1366 w 5138"/>
              <a:gd name="T11" fmla="*/ 4775 h 4954"/>
              <a:gd name="T12" fmla="*/ 1572 w 5138"/>
              <a:gd name="T13" fmla="*/ 4792 h 4954"/>
              <a:gd name="T14" fmla="*/ 1660 w 5138"/>
              <a:gd name="T15" fmla="*/ 4797 h 4954"/>
              <a:gd name="T16" fmla="*/ 2546 w 5138"/>
              <a:gd name="T17" fmla="*/ 4899 h 4954"/>
              <a:gd name="T18" fmla="*/ 3748 w 5138"/>
              <a:gd name="T19" fmla="*/ 4845 h 4954"/>
              <a:gd name="T20" fmla="*/ 4169 w 5138"/>
              <a:gd name="T21" fmla="*/ 4637 h 4954"/>
              <a:gd name="T22" fmla="*/ 5094 w 5138"/>
              <a:gd name="T23" fmla="*/ 3378 h 4954"/>
              <a:gd name="T24" fmla="*/ 5123 w 5138"/>
              <a:gd name="T25" fmla="*/ 2898 h 4954"/>
              <a:gd name="T26" fmla="*/ 5094 w 5138"/>
              <a:gd name="T27" fmla="*/ 2797 h 4954"/>
              <a:gd name="T28" fmla="*/ 4603 w 5138"/>
              <a:gd name="T29" fmla="*/ 1538 h 4954"/>
              <a:gd name="T30" fmla="*/ 3418 w 5138"/>
              <a:gd name="T31" fmla="*/ 167 h 4954"/>
              <a:gd name="T32" fmla="*/ 2636 w 5138"/>
              <a:gd name="T33" fmla="*/ 14 h 4954"/>
              <a:gd name="T34" fmla="*/ 1654 w 5138"/>
              <a:gd name="T35" fmla="*/ 344 h 4954"/>
              <a:gd name="T36" fmla="*/ 2780 w 5138"/>
              <a:gd name="T37" fmla="*/ 73 h 4954"/>
              <a:gd name="T38" fmla="*/ 3790 w 5138"/>
              <a:gd name="T39" fmla="*/ 564 h 4954"/>
              <a:gd name="T40" fmla="*/ 4646 w 5138"/>
              <a:gd name="T41" fmla="*/ 1809 h 4954"/>
              <a:gd name="T42" fmla="*/ 4998 w 5138"/>
              <a:gd name="T43" fmla="*/ 2847 h 4954"/>
              <a:gd name="T44" fmla="*/ 5010 w 5138"/>
              <a:gd name="T45" fmla="*/ 3132 h 4954"/>
              <a:gd name="T46" fmla="*/ 4665 w 5138"/>
              <a:gd name="T47" fmla="*/ 4075 h 4954"/>
              <a:gd name="T48" fmla="*/ 3226 w 5138"/>
              <a:gd name="T49" fmla="*/ 4789 h 4954"/>
              <a:gd name="T50" fmla="*/ 2018 w 5138"/>
              <a:gd name="T51" fmla="*/ 4687 h 4954"/>
              <a:gd name="T52" fmla="*/ 1671 w 5138"/>
              <a:gd name="T53" fmla="*/ 4631 h 4954"/>
              <a:gd name="T54" fmla="*/ 1550 w 5138"/>
              <a:gd name="T55" fmla="*/ 4625 h 4954"/>
              <a:gd name="T56" fmla="*/ 898 w 5138"/>
              <a:gd name="T57" fmla="*/ 4425 h 4954"/>
              <a:gd name="T58" fmla="*/ 178 w 5138"/>
              <a:gd name="T59" fmla="*/ 2986 h 4954"/>
              <a:gd name="T60" fmla="*/ 269 w 5138"/>
              <a:gd name="T61" fmla="*/ 2057 h 4954"/>
              <a:gd name="T62" fmla="*/ 333 w 5138"/>
              <a:gd name="T63" fmla="*/ 1817 h 4954"/>
              <a:gd name="T64" fmla="*/ 348 w 5138"/>
              <a:gd name="T65" fmla="*/ 1758 h 4954"/>
              <a:gd name="T66" fmla="*/ 734 w 5138"/>
              <a:gd name="T67" fmla="*/ 1199 h 4954"/>
              <a:gd name="T68" fmla="*/ 2297 w 5138"/>
              <a:gd name="T69" fmla="*/ 134 h 4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38" h="4954">
                <a:moveTo>
                  <a:pt x="1654" y="344"/>
                </a:moveTo>
                <a:cubicBezTo>
                  <a:pt x="1479" y="435"/>
                  <a:pt x="1310" y="542"/>
                  <a:pt x="1152" y="663"/>
                </a:cubicBezTo>
                <a:cubicBezTo>
                  <a:pt x="836" y="903"/>
                  <a:pt x="565" y="1199"/>
                  <a:pt x="353" y="1535"/>
                </a:cubicBezTo>
                <a:cubicBezTo>
                  <a:pt x="325" y="1580"/>
                  <a:pt x="297" y="1628"/>
                  <a:pt x="271" y="1676"/>
                </a:cubicBezTo>
                <a:lnTo>
                  <a:pt x="252" y="1713"/>
                </a:lnTo>
                <a:cubicBezTo>
                  <a:pt x="246" y="1727"/>
                  <a:pt x="238" y="1741"/>
                  <a:pt x="235" y="1755"/>
                </a:cubicBezTo>
                <a:lnTo>
                  <a:pt x="212" y="1834"/>
                </a:lnTo>
                <a:cubicBezTo>
                  <a:pt x="181" y="1939"/>
                  <a:pt x="153" y="2043"/>
                  <a:pt x="125" y="2148"/>
                </a:cubicBezTo>
                <a:cubicBezTo>
                  <a:pt x="15" y="2577"/>
                  <a:pt x="0" y="3022"/>
                  <a:pt x="82" y="3457"/>
                </a:cubicBezTo>
                <a:cubicBezTo>
                  <a:pt x="133" y="3708"/>
                  <a:pt x="235" y="3948"/>
                  <a:pt x="379" y="4160"/>
                </a:cubicBezTo>
                <a:cubicBezTo>
                  <a:pt x="525" y="4374"/>
                  <a:pt x="729" y="4549"/>
                  <a:pt x="966" y="4659"/>
                </a:cubicBezTo>
                <a:cubicBezTo>
                  <a:pt x="1093" y="4718"/>
                  <a:pt x="1228" y="4755"/>
                  <a:pt x="1366" y="4775"/>
                </a:cubicBezTo>
                <a:lnTo>
                  <a:pt x="1471" y="4786"/>
                </a:lnTo>
                <a:lnTo>
                  <a:pt x="1572" y="4792"/>
                </a:lnTo>
                <a:lnTo>
                  <a:pt x="1615" y="4792"/>
                </a:lnTo>
                <a:lnTo>
                  <a:pt x="1660" y="4797"/>
                </a:lnTo>
                <a:lnTo>
                  <a:pt x="1759" y="4812"/>
                </a:lnTo>
                <a:cubicBezTo>
                  <a:pt x="2018" y="4845"/>
                  <a:pt x="2281" y="4876"/>
                  <a:pt x="2546" y="4899"/>
                </a:cubicBezTo>
                <a:cubicBezTo>
                  <a:pt x="2780" y="4922"/>
                  <a:pt x="3014" y="4930"/>
                  <a:pt x="3251" y="4944"/>
                </a:cubicBezTo>
                <a:cubicBezTo>
                  <a:pt x="3426" y="4953"/>
                  <a:pt x="3582" y="4885"/>
                  <a:pt x="3748" y="4845"/>
                </a:cubicBezTo>
                <a:cubicBezTo>
                  <a:pt x="3824" y="4826"/>
                  <a:pt x="3901" y="4795"/>
                  <a:pt x="3971" y="4758"/>
                </a:cubicBezTo>
                <a:cubicBezTo>
                  <a:pt x="4039" y="4721"/>
                  <a:pt x="4107" y="4679"/>
                  <a:pt x="4169" y="4637"/>
                </a:cubicBezTo>
                <a:cubicBezTo>
                  <a:pt x="4397" y="4481"/>
                  <a:pt x="4598" y="4295"/>
                  <a:pt x="4770" y="4078"/>
                </a:cubicBezTo>
                <a:cubicBezTo>
                  <a:pt x="4922" y="3869"/>
                  <a:pt x="5032" y="3632"/>
                  <a:pt x="5094" y="3378"/>
                </a:cubicBezTo>
                <a:cubicBezTo>
                  <a:pt x="5123" y="3251"/>
                  <a:pt x="5137" y="3121"/>
                  <a:pt x="5131" y="2994"/>
                </a:cubicBezTo>
                <a:lnTo>
                  <a:pt x="5123" y="2898"/>
                </a:lnTo>
                <a:cubicBezTo>
                  <a:pt x="5123" y="2878"/>
                  <a:pt x="5120" y="2862"/>
                  <a:pt x="5114" y="2842"/>
                </a:cubicBezTo>
                <a:lnTo>
                  <a:pt x="5094" y="2797"/>
                </a:lnTo>
                <a:lnTo>
                  <a:pt x="5024" y="2622"/>
                </a:lnTo>
                <a:cubicBezTo>
                  <a:pt x="4871" y="2260"/>
                  <a:pt x="4787" y="1891"/>
                  <a:pt x="4603" y="1538"/>
                </a:cubicBezTo>
                <a:cubicBezTo>
                  <a:pt x="4471" y="1278"/>
                  <a:pt x="4315" y="1033"/>
                  <a:pt x="4143" y="801"/>
                </a:cubicBezTo>
                <a:cubicBezTo>
                  <a:pt x="3949" y="539"/>
                  <a:pt x="3703" y="322"/>
                  <a:pt x="3418" y="167"/>
                </a:cubicBezTo>
                <a:cubicBezTo>
                  <a:pt x="3285" y="99"/>
                  <a:pt x="3147" y="51"/>
                  <a:pt x="3000" y="25"/>
                </a:cubicBezTo>
                <a:cubicBezTo>
                  <a:pt x="2879" y="3"/>
                  <a:pt x="2758" y="0"/>
                  <a:pt x="2636" y="14"/>
                </a:cubicBezTo>
                <a:cubicBezTo>
                  <a:pt x="2437" y="36"/>
                  <a:pt x="2314" y="98"/>
                  <a:pt x="2296" y="122"/>
                </a:cubicBezTo>
                <a:cubicBezTo>
                  <a:pt x="2273" y="97"/>
                  <a:pt x="1981" y="174"/>
                  <a:pt x="1654" y="344"/>
                </a:cubicBezTo>
                <a:close/>
                <a:moveTo>
                  <a:pt x="2447" y="116"/>
                </a:moveTo>
                <a:cubicBezTo>
                  <a:pt x="2557" y="90"/>
                  <a:pt x="2667" y="76"/>
                  <a:pt x="2780" y="73"/>
                </a:cubicBezTo>
                <a:cubicBezTo>
                  <a:pt x="2992" y="71"/>
                  <a:pt x="3203" y="127"/>
                  <a:pt x="3387" y="234"/>
                </a:cubicBezTo>
                <a:cubicBezTo>
                  <a:pt x="3537" y="322"/>
                  <a:pt x="3672" y="432"/>
                  <a:pt x="3790" y="564"/>
                </a:cubicBezTo>
                <a:cubicBezTo>
                  <a:pt x="4002" y="801"/>
                  <a:pt x="4138" y="1033"/>
                  <a:pt x="4298" y="1233"/>
                </a:cubicBezTo>
                <a:cubicBezTo>
                  <a:pt x="4437" y="1411"/>
                  <a:pt x="4552" y="1603"/>
                  <a:pt x="4646" y="1809"/>
                </a:cubicBezTo>
                <a:cubicBezTo>
                  <a:pt x="4719" y="1975"/>
                  <a:pt x="4784" y="2148"/>
                  <a:pt x="4835" y="2323"/>
                </a:cubicBezTo>
                <a:cubicBezTo>
                  <a:pt x="4888" y="2489"/>
                  <a:pt x="4936" y="2658"/>
                  <a:pt x="4998" y="2847"/>
                </a:cubicBezTo>
                <a:cubicBezTo>
                  <a:pt x="5007" y="2864"/>
                  <a:pt x="5010" y="2884"/>
                  <a:pt x="5010" y="2904"/>
                </a:cubicBezTo>
                <a:lnTo>
                  <a:pt x="5010" y="3132"/>
                </a:lnTo>
                <a:cubicBezTo>
                  <a:pt x="5001" y="3248"/>
                  <a:pt x="4981" y="3364"/>
                  <a:pt x="4953" y="3477"/>
                </a:cubicBezTo>
                <a:cubicBezTo>
                  <a:pt x="4900" y="3694"/>
                  <a:pt x="4801" y="3897"/>
                  <a:pt x="4665" y="4075"/>
                </a:cubicBezTo>
                <a:cubicBezTo>
                  <a:pt x="4527" y="4253"/>
                  <a:pt x="4361" y="4405"/>
                  <a:pt x="4166" y="4521"/>
                </a:cubicBezTo>
                <a:cubicBezTo>
                  <a:pt x="3884" y="4699"/>
                  <a:pt x="3559" y="4792"/>
                  <a:pt x="3226" y="4789"/>
                </a:cubicBezTo>
                <a:cubicBezTo>
                  <a:pt x="3040" y="4789"/>
                  <a:pt x="2851" y="4789"/>
                  <a:pt x="2662" y="4775"/>
                </a:cubicBezTo>
                <a:cubicBezTo>
                  <a:pt x="2439" y="4758"/>
                  <a:pt x="2227" y="4727"/>
                  <a:pt x="2018" y="4687"/>
                </a:cubicBezTo>
                <a:lnTo>
                  <a:pt x="1708" y="4637"/>
                </a:lnTo>
                <a:lnTo>
                  <a:pt x="1671" y="4631"/>
                </a:lnTo>
                <a:lnTo>
                  <a:pt x="1620" y="4631"/>
                </a:lnTo>
                <a:lnTo>
                  <a:pt x="1550" y="4625"/>
                </a:lnTo>
                <a:cubicBezTo>
                  <a:pt x="1502" y="4625"/>
                  <a:pt x="1454" y="4614"/>
                  <a:pt x="1409" y="4608"/>
                </a:cubicBezTo>
                <a:cubicBezTo>
                  <a:pt x="1228" y="4583"/>
                  <a:pt x="1053" y="4521"/>
                  <a:pt x="898" y="4425"/>
                </a:cubicBezTo>
                <a:cubicBezTo>
                  <a:pt x="743" y="4329"/>
                  <a:pt x="607" y="4202"/>
                  <a:pt x="503" y="4050"/>
                </a:cubicBezTo>
                <a:cubicBezTo>
                  <a:pt x="297" y="3734"/>
                  <a:pt x="187" y="3364"/>
                  <a:pt x="178" y="2986"/>
                </a:cubicBezTo>
                <a:cubicBezTo>
                  <a:pt x="170" y="2783"/>
                  <a:pt x="178" y="2577"/>
                  <a:pt x="209" y="2373"/>
                </a:cubicBezTo>
                <a:cubicBezTo>
                  <a:pt x="223" y="2269"/>
                  <a:pt x="243" y="2165"/>
                  <a:pt x="269" y="2057"/>
                </a:cubicBezTo>
                <a:cubicBezTo>
                  <a:pt x="280" y="2004"/>
                  <a:pt x="294" y="1950"/>
                  <a:pt x="308" y="1896"/>
                </a:cubicBezTo>
                <a:cubicBezTo>
                  <a:pt x="314" y="1868"/>
                  <a:pt x="325" y="1843"/>
                  <a:pt x="333" y="1817"/>
                </a:cubicBezTo>
                <a:lnTo>
                  <a:pt x="348" y="1775"/>
                </a:lnTo>
                <a:lnTo>
                  <a:pt x="348" y="1758"/>
                </a:lnTo>
                <a:lnTo>
                  <a:pt x="356" y="1741"/>
                </a:lnTo>
                <a:cubicBezTo>
                  <a:pt x="458" y="1544"/>
                  <a:pt x="582" y="1360"/>
                  <a:pt x="734" y="1199"/>
                </a:cubicBezTo>
                <a:cubicBezTo>
                  <a:pt x="929" y="991"/>
                  <a:pt x="1146" y="807"/>
                  <a:pt x="1386" y="652"/>
                </a:cubicBezTo>
                <a:cubicBezTo>
                  <a:pt x="1827" y="352"/>
                  <a:pt x="2271" y="197"/>
                  <a:pt x="2297" y="134"/>
                </a:cubicBezTo>
                <a:cubicBezTo>
                  <a:pt x="2312" y="143"/>
                  <a:pt x="2372" y="134"/>
                  <a:pt x="2447" y="116"/>
                </a:cubicBezTo>
                <a:close/>
              </a:path>
            </a:pathLst>
          </a:custGeom>
          <a:solidFill>
            <a:srgbClr val="C7C9C9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A97A826-B4C1-58A8-AC63-851637E57BE1}"/>
              </a:ext>
            </a:extLst>
          </p:cNvPr>
          <p:cNvSpPr>
            <a:spLocks noChangeArrowheads="1"/>
          </p:cNvSpPr>
          <p:nvPr userDrawn="1"/>
        </p:nvSpPr>
        <p:spPr bwMode="auto">
          <a:xfrm rot="1481380" flipV="1">
            <a:off x="11392050" y="3506349"/>
            <a:ext cx="1303893" cy="2210985"/>
          </a:xfrm>
          <a:custGeom>
            <a:avLst/>
            <a:gdLst>
              <a:gd name="connsiteX0" fmla="*/ 306612 w 1303893"/>
              <a:gd name="connsiteY0" fmla="*/ 2210985 h 2210985"/>
              <a:gd name="connsiteX1" fmla="*/ 1303893 w 1303893"/>
              <a:gd name="connsiteY1" fmla="*/ 41710 h 2210985"/>
              <a:gd name="connsiteX2" fmla="*/ 1295110 w 1303893"/>
              <a:gd name="connsiteY2" fmla="*/ 37823 h 2210985"/>
              <a:gd name="connsiteX3" fmla="*/ 739663 w 1303893"/>
              <a:gd name="connsiteY3" fmla="*/ 51925 h 2210985"/>
              <a:gd name="connsiteX4" fmla="*/ 555713 w 1303893"/>
              <a:gd name="connsiteY4" fmla="*/ 149458 h 2210985"/>
              <a:gd name="connsiteX5" fmla="*/ 23305 w 1303893"/>
              <a:gd name="connsiteY5" fmla="*/ 1355107 h 2210985"/>
              <a:gd name="connsiteX6" fmla="*/ 266486 w 1303893"/>
              <a:gd name="connsiteY6" fmla="*/ 2171810 h 221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3893" h="2210985">
                <a:moveTo>
                  <a:pt x="306612" y="2210985"/>
                </a:moveTo>
                <a:lnTo>
                  <a:pt x="1303893" y="41710"/>
                </a:lnTo>
                <a:lnTo>
                  <a:pt x="1295110" y="37823"/>
                </a:lnTo>
                <a:cubicBezTo>
                  <a:pt x="1116561" y="-24065"/>
                  <a:pt x="921452" y="-3305"/>
                  <a:pt x="739663" y="51925"/>
                </a:cubicBezTo>
                <a:cubicBezTo>
                  <a:pt x="673427" y="71901"/>
                  <a:pt x="606471" y="98537"/>
                  <a:pt x="555713" y="149458"/>
                </a:cubicBezTo>
                <a:cubicBezTo>
                  <a:pt x="269171" y="548207"/>
                  <a:pt x="98541" y="930505"/>
                  <a:pt x="23305" y="1355107"/>
                </a:cubicBezTo>
                <a:cubicBezTo>
                  <a:pt x="-50401" y="1607360"/>
                  <a:pt x="56142" y="1937587"/>
                  <a:pt x="266486" y="21718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3C1515-19DA-0129-DDD9-DD0F25992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177"/>
          <a:stretch/>
        </p:blipFill>
        <p:spPr>
          <a:xfrm>
            <a:off x="11054678" y="5160878"/>
            <a:ext cx="1137321" cy="9146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DA80BE9-2D08-F2B1-846B-DB5962A3DD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022867">
            <a:off x="11411174" y="3070218"/>
            <a:ext cx="866260" cy="65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63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2C08-3E06-4F7C-4BF1-4B6ACDEB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483B-1DAE-A3FF-490F-AFC796D63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E726A-C5A6-4EB0-A6F9-A6D76D17E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359D6-07B6-FADB-32BB-9418A0BA9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1055C-7F7C-8785-E5F6-11EAD00A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8EA4A-9FB5-E953-6593-D1E23D8A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8830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1AB5E956-2EDB-D344-BA59-AB352F62D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0990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199"/>
            <a:ext cx="1067117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8516-E3E0-4F22-9EB7-1A85E1D3B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2FE7D-30FF-45E2-9F8B-D073887C33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A7F3B8-F794-4AF5-B07B-32A3084A6A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290E2-8EA8-4572-BB48-C1800720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9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2 - Illustration Sea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3E6A45B8-D185-6E45-A878-5972592903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559" y="2779090"/>
            <a:ext cx="4768274" cy="1002514"/>
          </a:xfrm>
          <a:prstGeom prst="rect">
            <a:avLst/>
          </a:prstGeom>
        </p:spPr>
        <p:txBody>
          <a:bodyPr lIns="0" anchor="b"/>
          <a:lstStyle>
            <a:lvl1pPr mar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3000" b="0" i="0" kern="1200" dirty="0">
                <a:solidFill>
                  <a:schemeClr val="bg2"/>
                </a:solidFill>
                <a:latin typeface="Georgia" panose="02040502050405020303" pitchFamily="18" charset="0"/>
                <a:ea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pPr lvl="0"/>
            <a:r>
              <a:rPr lang="en-US" dirty="0"/>
              <a:t>Divider</a:t>
            </a:r>
          </a:p>
          <a:p>
            <a:pPr lvl="0"/>
            <a:r>
              <a:rPr lang="en-US" dirty="0"/>
              <a:t>Two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85644723-250E-484D-AA79-B7F2518A0B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3559" y="3826030"/>
            <a:ext cx="4768273" cy="446064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ts val="186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300" b="0" i="0" kern="1200" spc="100" baseline="0" dirty="0">
                <a:solidFill>
                  <a:schemeClr val="bg2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E3F4FB16-D447-DBE9-9FE9-4C26E3436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330118BF-1BF2-1F78-BE68-058B6C737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/>
              <a:t>Confidential – © 2023 Oracle Restricted</a:t>
            </a:r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E5C5CF9-1092-D230-2CD4-14EC8854DE2A}"/>
              </a:ext>
            </a:extLst>
          </p:cNvPr>
          <p:cNvSpPr>
            <a:spLocks noChangeArrowheads="1"/>
          </p:cNvSpPr>
          <p:nvPr userDrawn="1"/>
        </p:nvSpPr>
        <p:spPr bwMode="auto">
          <a:xfrm rot="1643326">
            <a:off x="10061460" y="-284546"/>
            <a:ext cx="2612225" cy="2306250"/>
          </a:xfrm>
          <a:custGeom>
            <a:avLst/>
            <a:gdLst>
              <a:gd name="connsiteX0" fmla="*/ 129253 w 2612225"/>
              <a:gd name="connsiteY0" fmla="*/ 784626 h 2306250"/>
              <a:gd name="connsiteX1" fmla="*/ 1643675 w 2612225"/>
              <a:gd name="connsiteY1" fmla="*/ 0 h 2306250"/>
              <a:gd name="connsiteX2" fmla="*/ 2612225 w 2612225"/>
              <a:gd name="connsiteY2" fmla="*/ 1869419 h 2306250"/>
              <a:gd name="connsiteX3" fmla="*/ 2605162 w 2612225"/>
              <a:gd name="connsiteY3" fmla="*/ 1878368 h 2306250"/>
              <a:gd name="connsiteX4" fmla="*/ 2519061 w 2612225"/>
              <a:gd name="connsiteY4" fmla="*/ 1962822 h 2306250"/>
              <a:gd name="connsiteX5" fmla="*/ 2069774 w 2612225"/>
              <a:gd name="connsiteY5" fmla="*/ 2219122 h 2306250"/>
              <a:gd name="connsiteX6" fmla="*/ 1497761 w 2612225"/>
              <a:gd name="connsiteY6" fmla="*/ 2305676 h 2306250"/>
              <a:gd name="connsiteX7" fmla="*/ 1000981 w 2612225"/>
              <a:gd name="connsiteY7" fmla="*/ 2219122 h 2306250"/>
              <a:gd name="connsiteX8" fmla="*/ 318013 w 2612225"/>
              <a:gd name="connsiteY8" fmla="*/ 1864503 h 2306250"/>
              <a:gd name="connsiteX9" fmla="*/ 11623 w 2612225"/>
              <a:gd name="connsiteY9" fmla="*/ 1183835 h 2306250"/>
              <a:gd name="connsiteX10" fmla="*/ 93527 w 2612225"/>
              <a:gd name="connsiteY10" fmla="*/ 862986 h 23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2225" h="2306250">
                <a:moveTo>
                  <a:pt x="129253" y="784626"/>
                </a:moveTo>
                <a:lnTo>
                  <a:pt x="1643675" y="0"/>
                </a:lnTo>
                <a:lnTo>
                  <a:pt x="2612225" y="1869419"/>
                </a:lnTo>
                <a:lnTo>
                  <a:pt x="2605162" y="1878368"/>
                </a:lnTo>
                <a:cubicBezTo>
                  <a:pt x="2578742" y="1907649"/>
                  <a:pt x="2549952" y="1935826"/>
                  <a:pt x="2519061" y="1962822"/>
                </a:cubicBezTo>
                <a:cubicBezTo>
                  <a:pt x="2395917" y="2070804"/>
                  <a:pt x="2240411" y="2157358"/>
                  <a:pt x="2069774" y="2219122"/>
                </a:cubicBezTo>
                <a:cubicBezTo>
                  <a:pt x="1881064" y="2256937"/>
                  <a:pt x="1666297" y="2305676"/>
                  <a:pt x="1497761" y="2305676"/>
                </a:cubicBezTo>
                <a:cubicBezTo>
                  <a:pt x="1317878" y="2309038"/>
                  <a:pt x="1171618" y="2299794"/>
                  <a:pt x="1000981" y="2219122"/>
                </a:cubicBezTo>
                <a:cubicBezTo>
                  <a:pt x="797141" y="2114501"/>
                  <a:pt x="533620" y="1986771"/>
                  <a:pt x="318013" y="1864503"/>
                </a:cubicBezTo>
                <a:cubicBezTo>
                  <a:pt x="93578" y="1694756"/>
                  <a:pt x="-41754" y="1558622"/>
                  <a:pt x="11623" y="1183835"/>
                </a:cubicBezTo>
                <a:cubicBezTo>
                  <a:pt x="43144" y="1049382"/>
                  <a:pt x="61322" y="953689"/>
                  <a:pt x="93527" y="8629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29E03-D2E5-AA91-F0A1-27C8973C5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4336" y="1125857"/>
            <a:ext cx="2167664" cy="2303143"/>
          </a:xfrm>
          <a:prstGeom prst="rect">
            <a:avLst/>
          </a:prstGeom>
        </p:spPr>
      </p:pic>
      <p:sp>
        <p:nvSpPr>
          <p:cNvPr id="9" name="Freeform 9">
            <a:extLst>
              <a:ext uri="{FF2B5EF4-FFF2-40B4-BE49-F238E27FC236}">
                <a16:creationId xmlns:a16="http://schemas.microsoft.com/office/drawing/2014/main" id="{9944B32C-3230-A7B8-2284-D1C1D172FFFE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>
            <a:off x="10117682" y="2589994"/>
            <a:ext cx="530472" cy="662228"/>
          </a:xfrm>
          <a:custGeom>
            <a:avLst/>
            <a:gdLst>
              <a:gd name="T0" fmla="*/ 290 w 4064"/>
              <a:gd name="T1" fmla="*/ 956 h 5077"/>
              <a:gd name="T2" fmla="*/ 59 w 4064"/>
              <a:gd name="T3" fmla="*/ 2082 h 5077"/>
              <a:gd name="T4" fmla="*/ 59 w 4064"/>
              <a:gd name="T5" fmla="*/ 3259 h 5077"/>
              <a:gd name="T6" fmla="*/ 330 w 4064"/>
              <a:gd name="T7" fmla="*/ 4193 h 5077"/>
              <a:gd name="T8" fmla="*/ 558 w 4064"/>
              <a:gd name="T9" fmla="*/ 4613 h 5077"/>
              <a:gd name="T10" fmla="*/ 982 w 4064"/>
              <a:gd name="T11" fmla="*/ 4850 h 5077"/>
              <a:gd name="T12" fmla="*/ 3084 w 4064"/>
              <a:gd name="T13" fmla="*/ 4822 h 5077"/>
              <a:gd name="T14" fmla="*/ 3968 w 4064"/>
              <a:gd name="T15" fmla="*/ 4046 h 5077"/>
              <a:gd name="T16" fmla="*/ 3824 w 4064"/>
              <a:gd name="T17" fmla="*/ 3062 h 5077"/>
              <a:gd name="T18" fmla="*/ 2565 w 4064"/>
              <a:gd name="T19" fmla="*/ 880 h 5077"/>
              <a:gd name="T20" fmla="*/ 1902 w 4064"/>
              <a:gd name="T21" fmla="*/ 276 h 5077"/>
              <a:gd name="T22" fmla="*/ 290 w 4064"/>
              <a:gd name="T23" fmla="*/ 956 h 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064" h="5077">
                <a:moveTo>
                  <a:pt x="290" y="956"/>
                </a:moveTo>
                <a:cubicBezTo>
                  <a:pt x="118" y="1301"/>
                  <a:pt x="87" y="1699"/>
                  <a:pt x="59" y="2082"/>
                </a:cubicBezTo>
                <a:cubicBezTo>
                  <a:pt x="31" y="2475"/>
                  <a:pt x="0" y="2870"/>
                  <a:pt x="59" y="3259"/>
                </a:cubicBezTo>
                <a:cubicBezTo>
                  <a:pt x="110" y="3581"/>
                  <a:pt x="217" y="3888"/>
                  <a:pt x="330" y="4193"/>
                </a:cubicBezTo>
                <a:cubicBezTo>
                  <a:pt x="386" y="4343"/>
                  <a:pt x="446" y="4498"/>
                  <a:pt x="558" y="4613"/>
                </a:cubicBezTo>
                <a:cubicBezTo>
                  <a:pt x="671" y="4728"/>
                  <a:pt x="827" y="4796"/>
                  <a:pt x="982" y="4850"/>
                </a:cubicBezTo>
                <a:cubicBezTo>
                  <a:pt x="1665" y="5076"/>
                  <a:pt x="2407" y="5064"/>
                  <a:pt x="3084" y="4822"/>
                </a:cubicBezTo>
                <a:cubicBezTo>
                  <a:pt x="3468" y="4683"/>
                  <a:pt x="3852" y="4436"/>
                  <a:pt x="3968" y="4046"/>
                </a:cubicBezTo>
                <a:cubicBezTo>
                  <a:pt x="4063" y="3722"/>
                  <a:pt x="3951" y="3375"/>
                  <a:pt x="3824" y="3062"/>
                </a:cubicBezTo>
                <a:cubicBezTo>
                  <a:pt x="3505" y="2280"/>
                  <a:pt x="3081" y="1546"/>
                  <a:pt x="2565" y="880"/>
                </a:cubicBezTo>
                <a:cubicBezTo>
                  <a:pt x="2381" y="643"/>
                  <a:pt x="2175" y="406"/>
                  <a:pt x="1902" y="276"/>
                </a:cubicBezTo>
                <a:cubicBezTo>
                  <a:pt x="1323" y="0"/>
                  <a:pt x="553" y="426"/>
                  <a:pt x="290" y="956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633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74FBC31-8B53-331E-92A9-1F6D63C0BB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23079">
            <a:off x="9892231" y="1164453"/>
            <a:ext cx="1250471" cy="844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952CB9-0C77-4455-21BE-F7E592950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alphaModFix amt="8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0881" y="2626250"/>
            <a:ext cx="2370417" cy="17150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4F8A3-698B-7876-0B92-46EC0E8154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0854" y="4495800"/>
            <a:ext cx="452773" cy="15495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BEBA967-28C0-E1D8-6934-810D85020CA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139379">
            <a:off x="8900728" y="1560280"/>
            <a:ext cx="1636851" cy="12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27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5B8024F8-E03D-9641-AA75-22D1B5C84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9A2DB-C5C1-4EE1-AACB-216D980708B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0504-19F8-4069-8B02-83766B3CA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6D2F-6BC7-48B4-B7A5-AD1974924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4937DF73-DD65-ED42-A070-3D57E267C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F59826-0B3C-4973-B5FA-B18F68758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91B51-6B36-47A4-903E-93C057BB06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D7F1A-871E-41E8-ADDC-EC649B1827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5DE06-0B0B-4818-81DB-FDBB019FF7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8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F24DF316-2FA6-AE44-AB7A-9E7E86E0B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2023, Oracle and/or its affiliates  |  Confidential: Internal/Restricted/Highly Restricted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/>
              <a:t>[Date]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917" r:id="rId2"/>
    <p:sldLayoutId id="2147483928" r:id="rId3"/>
    <p:sldLayoutId id="2147483893" r:id="rId4"/>
    <p:sldLayoutId id="2147483774" r:id="rId5"/>
    <p:sldLayoutId id="2147483919" r:id="rId6"/>
    <p:sldLayoutId id="2147483922" r:id="rId7"/>
    <p:sldLayoutId id="2147483929" r:id="rId8"/>
    <p:sldLayoutId id="2147483920" r:id="rId9"/>
    <p:sldLayoutId id="2147483930" r:id="rId10"/>
    <p:sldLayoutId id="2147483931" r:id="rId11"/>
    <p:sldLayoutId id="2147483932" r:id="rId12"/>
    <p:sldLayoutId id="2147483936" r:id="rId13"/>
    <p:sldLayoutId id="2147483937" r:id="rId14"/>
    <p:sldLayoutId id="2147483933" r:id="rId15"/>
    <p:sldLayoutId id="2147483935" r:id="rId16"/>
    <p:sldLayoutId id="2147483938" r:id="rId17"/>
    <p:sldLayoutId id="2147483939" r:id="rId18"/>
    <p:sldLayoutId id="2147483761" r:id="rId19"/>
    <p:sldLayoutId id="2147483940" r:id="rId20"/>
    <p:sldLayoutId id="2147483969" r:id="rId21"/>
    <p:sldLayoutId id="2147483970" r:id="rId22"/>
    <p:sldLayoutId id="2147483974" r:id="rId23"/>
    <p:sldLayoutId id="2147483975" r:id="rId24"/>
    <p:sldLayoutId id="2147483781" r:id="rId25"/>
    <p:sldLayoutId id="2147483941" r:id="rId26"/>
    <p:sldLayoutId id="2147483756" r:id="rId27"/>
    <p:sldLayoutId id="2147483914" r:id="rId28"/>
    <p:sldLayoutId id="2147483754" r:id="rId29"/>
    <p:sldLayoutId id="2147483915" r:id="rId30"/>
    <p:sldLayoutId id="2147483778" r:id="rId31"/>
    <p:sldLayoutId id="2147483916" r:id="rId32"/>
    <p:sldLayoutId id="2147483762" r:id="rId33"/>
    <p:sldLayoutId id="2147483942" r:id="rId34"/>
    <p:sldLayoutId id="2147483766" r:id="rId35"/>
    <p:sldLayoutId id="2147483894" r:id="rId36"/>
    <p:sldLayoutId id="2147483769" r:id="rId37"/>
    <p:sldLayoutId id="2147483895" r:id="rId38"/>
    <p:sldLayoutId id="2147483768" r:id="rId39"/>
    <p:sldLayoutId id="2147483897" r:id="rId40"/>
    <p:sldLayoutId id="2147483898" r:id="rId41"/>
    <p:sldLayoutId id="2147483905" r:id="rId42"/>
    <p:sldLayoutId id="2147483749" r:id="rId43"/>
    <p:sldLayoutId id="2147483908" r:id="rId44"/>
    <p:sldLayoutId id="2147483751" r:id="rId45"/>
    <p:sldLayoutId id="2147483945" r:id="rId46"/>
    <p:sldLayoutId id="2147483752" r:id="rId47"/>
    <p:sldLayoutId id="2147483912" r:id="rId48"/>
    <p:sldLayoutId id="2147483763" r:id="rId49"/>
    <p:sldLayoutId id="2147483943" r:id="rId50"/>
    <p:sldLayoutId id="2147483744" r:id="rId51"/>
    <p:sldLayoutId id="2147483944" r:id="rId52"/>
    <p:sldLayoutId id="2147483742" r:id="rId53"/>
    <p:sldLayoutId id="2147483972" r:id="rId54"/>
    <p:sldLayoutId id="2147483973" r:id="rId55"/>
    <p:sldLayoutId id="2147483977" r:id="rId56"/>
    <p:sldLayoutId id="2147483980" r:id="rId57"/>
    <p:sldLayoutId id="2147483985" r:id="rId58"/>
    <p:sldLayoutId id="2147483986" r:id="rId59"/>
    <p:sldLayoutId id="2147483988" r:id="rId6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52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orient="horz" pos="795" userDrawn="1">
          <p15:clr>
            <a:srgbClr val="F26B43"/>
          </p15:clr>
        </p15:guide>
        <p15:guide id="7" orient="horz" pos="590" userDrawn="1">
          <p15:clr>
            <a:srgbClr val="F26B43"/>
          </p15:clr>
        </p15:guide>
        <p15:guide id="8" pos="72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7A43DAD-8BAD-C5ED-6F9C-66A0FA401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508" y="2028919"/>
            <a:ext cx="10158984" cy="1025923"/>
          </a:xfrm>
        </p:spPr>
        <p:txBody>
          <a:bodyPr/>
          <a:lstStyle/>
          <a:p>
            <a:r>
              <a:rPr lang="en-US" dirty="0"/>
              <a:t>GenAI Hackathon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5E36D8-059B-1363-C596-4B11220D2F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b="0" dirty="0"/>
              <a:t>September 06, 2024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B10381B-B641-0585-B1A7-ACD5DFCCBDBB}"/>
              </a:ext>
            </a:extLst>
          </p:cNvPr>
          <p:cNvSpPr txBox="1">
            <a:spLocks/>
          </p:cNvSpPr>
          <p:nvPr/>
        </p:nvSpPr>
        <p:spPr>
          <a:xfrm>
            <a:off x="705165" y="5182982"/>
            <a:ext cx="6770627" cy="355055"/>
          </a:xfrm>
          <a:prstGeom prst="rect">
            <a:avLst/>
          </a:prstGeom>
        </p:spPr>
        <p:txBody>
          <a:bodyPr/>
          <a:lstStyle>
            <a:lvl1pPr marL="0" indent="0" algn="l" defTabSz="685739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0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43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9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886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9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14329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9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773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6pPr>
            <a:lvl7pPr marL="857216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7pPr>
            <a:lvl8pPr marL="1028659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8pPr>
            <a:lvl9pPr marL="1200102" indent="-85722" algn="l" defTabSz="685739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07E7725-3684-5EEB-7AA8-0AD476A625CB}"/>
              </a:ext>
            </a:extLst>
          </p:cNvPr>
          <p:cNvSpPr txBox="1">
            <a:spLocks/>
          </p:cNvSpPr>
          <p:nvPr/>
        </p:nvSpPr>
        <p:spPr>
          <a:xfrm>
            <a:off x="436034" y="6503449"/>
            <a:ext cx="5027084" cy="3640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FCFBFA"/>
                </a:solidFill>
                <a:latin typeface="Oracle Sans Light"/>
                <a:sym typeface="Symbol" pitchFamily="2" charset="2"/>
              </a:rPr>
              <a:t>Copyright © 2024, Oracle and/or its affiliates</a:t>
            </a:r>
            <a:endParaRPr lang="en-CA" dirty="0">
              <a:solidFill>
                <a:srgbClr val="FCFBFA"/>
              </a:solidFill>
              <a:latin typeface="Oracle Sans Light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72089D5-FD7A-910E-0695-AEB29FE05CF7}"/>
              </a:ext>
            </a:extLst>
          </p:cNvPr>
          <p:cNvSpPr txBox="1">
            <a:spLocks/>
          </p:cNvSpPr>
          <p:nvPr/>
        </p:nvSpPr>
        <p:spPr>
          <a:xfrm>
            <a:off x="118685" y="6503449"/>
            <a:ext cx="436033" cy="3640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FF4B978-1D82-7745-80C5-DBABA6B131D3}" type="slidenum">
              <a:rPr lang="en-US" smtClean="0">
                <a:solidFill>
                  <a:srgbClr val="FCFBFA"/>
                </a:solidFill>
                <a:latin typeface="Oracle Sans Light"/>
              </a:rPr>
              <a:pPr>
                <a:defRPr/>
              </a:pPr>
              <a:t>1</a:t>
            </a:fld>
            <a:endParaRPr lang="en-US" dirty="0">
              <a:solidFill>
                <a:srgbClr val="FCFBFA"/>
              </a:solidFill>
              <a:latin typeface="Oracle Sa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D41F3-97C3-EA7C-879D-304FEC287C0E}"/>
              </a:ext>
            </a:extLst>
          </p:cNvPr>
          <p:cNvSpPr txBox="1"/>
          <p:nvPr/>
        </p:nvSpPr>
        <p:spPr>
          <a:xfrm>
            <a:off x="1016508" y="3075882"/>
            <a:ext cx="6389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Oracle Transportation Management Assistant</a:t>
            </a:r>
          </a:p>
        </p:txBody>
      </p:sp>
    </p:spTree>
    <p:extLst>
      <p:ext uri="{BB962C8B-B14F-4D97-AF65-F5344CB8AC3E}">
        <p14:creationId xmlns:p14="http://schemas.microsoft.com/office/powerpoint/2010/main" val="426788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788">
        <p159:morph option="byObject"/>
      </p:transition>
    </mc:Choice>
    <mc:Fallback xmlns="">
      <p:transition spd="slow" advTm="778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15FD-1A50-A51B-158B-B6FDAA76F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1C9D1-F1EE-7EFD-6152-F4C961681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787" y="408399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TOOLS/ TECHNOLOGIES USED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6897260-1757-A344-FBBB-06B8F4D939CC}"/>
              </a:ext>
            </a:extLst>
          </p:cNvPr>
          <p:cNvSpPr txBox="1">
            <a:spLocks/>
          </p:cNvSpPr>
          <p:nvPr/>
        </p:nvSpPr>
        <p:spPr>
          <a:xfrm>
            <a:off x="1186877" y="6407244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Oracle Sans"/>
              </a:rPr>
              <a:t>Copyright © 2024, Oracle and/or its affiliates  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6489272-241E-3D5E-B25A-2A832D7EBF1E}"/>
              </a:ext>
            </a:extLst>
          </p:cNvPr>
          <p:cNvSpPr txBox="1">
            <a:spLocks/>
          </p:cNvSpPr>
          <p:nvPr/>
        </p:nvSpPr>
        <p:spPr>
          <a:xfrm>
            <a:off x="740229" y="6413688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>
                <a:latin typeface="Oracle Sans"/>
              </a:rPr>
              <a:pPr/>
              <a:t>10</a:t>
            </a:fld>
            <a:endParaRPr lang="en-US" dirty="0">
              <a:latin typeface="Oracle Sans"/>
            </a:endParaRPr>
          </a:p>
        </p:txBody>
      </p:sp>
      <p:pic>
        <p:nvPicPr>
          <p:cNvPr id="3" name="Graphic 2" descr="Tools outline">
            <a:extLst>
              <a:ext uri="{FF2B5EF4-FFF2-40B4-BE49-F238E27FC236}">
                <a16:creationId xmlns:a16="http://schemas.microsoft.com/office/drawing/2014/main" id="{4966D94B-75E3-D289-2867-3973C93E1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6897" y="2080879"/>
            <a:ext cx="838199" cy="83819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323F55-D5AA-B42F-D4C0-DF90AF1B98BC}"/>
              </a:ext>
            </a:extLst>
          </p:cNvPr>
          <p:cNvSpPr/>
          <p:nvPr/>
        </p:nvSpPr>
        <p:spPr>
          <a:xfrm>
            <a:off x="1202711" y="2180559"/>
            <a:ext cx="3648891" cy="638840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50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TECHNOLOGIES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F7B13E-C704-84F9-020F-5DFF79580B42}"/>
              </a:ext>
            </a:extLst>
          </p:cNvPr>
          <p:cNvSpPr/>
          <p:nvPr/>
        </p:nvSpPr>
        <p:spPr>
          <a:xfrm>
            <a:off x="7340395" y="2180559"/>
            <a:ext cx="3648891" cy="638840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50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TOOLS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35717-4244-7233-1434-86731981A5F6}"/>
              </a:ext>
            </a:extLst>
          </p:cNvPr>
          <p:cNvSpPr txBox="1"/>
          <p:nvPr/>
        </p:nvSpPr>
        <p:spPr>
          <a:xfrm>
            <a:off x="2303240" y="3108561"/>
            <a:ext cx="1447832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312D2A"/>
                </a:solidFill>
                <a:effectLst/>
                <a:latin typeface="Arial" panose="020B0604020202020204" pitchFamily="34" charset="0"/>
              </a:rPr>
              <a:t>Python</a:t>
            </a:r>
            <a:endParaRPr lang="en-IN" b="0" dirty="0">
              <a:effectLst/>
            </a:endParaRPr>
          </a:p>
          <a:p>
            <a:pPr marL="285750" indent="-2857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312D2A"/>
                </a:solidFill>
                <a:effectLst/>
                <a:latin typeface="Arial" panose="020B0604020202020204" pitchFamily="34" charset="0"/>
              </a:rPr>
              <a:t>Postman</a:t>
            </a:r>
            <a:endParaRPr lang="en-IN" b="0" dirty="0">
              <a:effectLst/>
            </a:endParaRPr>
          </a:p>
          <a:p>
            <a:pPr marL="285750" indent="-2857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312D2A"/>
                </a:solidFill>
                <a:effectLst/>
                <a:latin typeface="Arial" panose="020B0604020202020204" pitchFamily="34" charset="0"/>
              </a:rPr>
              <a:t>Fastapi</a:t>
            </a:r>
            <a:endParaRPr lang="en-IN" b="0" dirty="0">
              <a:effectLst/>
            </a:endParaRPr>
          </a:p>
          <a:p>
            <a:pPr marL="285750" indent="-2857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312D2A"/>
                </a:solidFill>
                <a:effectLst/>
                <a:latin typeface="Arial" panose="020B0604020202020204" pitchFamily="34" charset="0"/>
              </a:rPr>
              <a:t>Langraph</a:t>
            </a:r>
            <a:endParaRPr lang="en-IN" b="0" dirty="0">
              <a:effectLst/>
            </a:endParaRPr>
          </a:p>
          <a:p>
            <a:pPr marL="285750" indent="-2857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312D2A"/>
                </a:solidFill>
                <a:effectLst/>
                <a:latin typeface="Arial" panose="020B0604020202020204" pitchFamily="34" charset="0"/>
              </a:rPr>
              <a:t>Llama</a:t>
            </a:r>
            <a:endParaRPr lang="en-IN" b="0" dirty="0">
              <a:effectLst/>
            </a:endParaRPr>
          </a:p>
          <a:p>
            <a:pPr marL="285750" indent="-2857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312D2A"/>
                </a:solidFill>
                <a:effectLst/>
                <a:latin typeface="Arial" panose="020B0604020202020204" pitchFamily="34" charset="0"/>
              </a:rPr>
              <a:t>Qdrant</a:t>
            </a:r>
            <a:endParaRPr lang="en-IN" b="0" dirty="0">
              <a:effectLst/>
            </a:endParaRPr>
          </a:p>
          <a:p>
            <a:pPr marL="285750" indent="-2857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312D2A"/>
                </a:solidFill>
                <a:effectLst/>
                <a:latin typeface="Arial" panose="020B0604020202020204" pitchFamily="34" charset="0"/>
              </a:rPr>
              <a:t>Groq</a:t>
            </a:r>
            <a:endParaRPr lang="en-IN" b="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AADA4-85E8-1DE9-FBEA-92077FBA9983}"/>
              </a:ext>
            </a:extLst>
          </p:cNvPr>
          <p:cNvSpPr txBox="1"/>
          <p:nvPr/>
        </p:nvSpPr>
        <p:spPr>
          <a:xfrm>
            <a:off x="8310920" y="3108561"/>
            <a:ext cx="1707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VBCS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WebCrawler</a:t>
            </a:r>
          </a:p>
        </p:txBody>
      </p:sp>
    </p:spTree>
    <p:extLst>
      <p:ext uri="{BB962C8B-B14F-4D97-AF65-F5344CB8AC3E}">
        <p14:creationId xmlns:p14="http://schemas.microsoft.com/office/powerpoint/2010/main" val="42772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A6E75-32BB-F295-F06E-8AA8AAB2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dirty="0"/>
              <a:t>OTM ASSISTANT FEATURES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2B47CB-E6A1-1DCF-EA6A-17F7DE98007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2023, Oracle and/or its affiliates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CAF129-C702-5DB2-5D3C-90D74E95E87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9F1A59-D06A-54D4-106E-E8321F018917}"/>
              </a:ext>
            </a:extLst>
          </p:cNvPr>
          <p:cNvGrpSpPr/>
          <p:nvPr/>
        </p:nvGrpSpPr>
        <p:grpSpPr>
          <a:xfrm>
            <a:off x="1428080" y="2740499"/>
            <a:ext cx="2075886" cy="721937"/>
            <a:chOff x="988744" y="1870807"/>
            <a:chExt cx="2075886" cy="72193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100AB0-B7D2-9B8A-CDBB-2FB6614C337C}"/>
                </a:ext>
              </a:extLst>
            </p:cNvPr>
            <p:cNvSpPr txBox="1"/>
            <p:nvPr/>
          </p:nvSpPr>
          <p:spPr>
            <a:xfrm>
              <a:off x="988744" y="2423467"/>
              <a:ext cx="207588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DF8F8"/>
                  </a:solidFill>
                  <a:effectLst/>
                  <a:uLnTx/>
                  <a:uFillTx/>
                  <a:ea typeface="+mn-ea"/>
                  <a:cs typeface="Oracle Sans Light" panose="020B0403020204020204" pitchFamily="34" charset="0"/>
                </a:rPr>
                <a:t>Generate citations </a:t>
              </a:r>
            </a:p>
          </p:txBody>
        </p:sp>
        <p:pic>
          <p:nvPicPr>
            <p:cNvPr id="19" name="Picture Placeholder 49">
              <a:extLst>
                <a:ext uri="{FF2B5EF4-FFF2-40B4-BE49-F238E27FC236}">
                  <a16:creationId xmlns:a16="http://schemas.microsoft.com/office/drawing/2014/main" id="{F79036DF-FBC5-5AFF-F8FE-4727C7D45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5" r="85"/>
            <a:stretch>
              <a:fillRect/>
            </a:stretch>
          </p:blipFill>
          <p:spPr>
            <a:xfrm>
              <a:off x="1740259" y="1870807"/>
              <a:ext cx="552660" cy="55266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B17851-6736-3FE0-12E1-BA97898E3CB0}"/>
              </a:ext>
            </a:extLst>
          </p:cNvPr>
          <p:cNvGrpSpPr/>
          <p:nvPr/>
        </p:nvGrpSpPr>
        <p:grpSpPr>
          <a:xfrm>
            <a:off x="1417982" y="3984900"/>
            <a:ext cx="2075886" cy="698070"/>
            <a:chOff x="901861" y="2861305"/>
            <a:chExt cx="2075886" cy="6980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88942-5A47-48B8-935D-2BC837EC231A}"/>
                </a:ext>
              </a:extLst>
            </p:cNvPr>
            <p:cNvSpPr txBox="1"/>
            <p:nvPr/>
          </p:nvSpPr>
          <p:spPr>
            <a:xfrm>
              <a:off x="901861" y="3390098"/>
              <a:ext cx="207588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DF8F8"/>
                  </a:solidFill>
                  <a:effectLst/>
                  <a:uLnTx/>
                  <a:uFillTx/>
                  <a:ea typeface="+mn-ea"/>
                  <a:cs typeface="Oracle Sans Light" panose="020B0403020204020204" pitchFamily="34" charset="0"/>
                </a:rPr>
                <a:t>Generate </a:t>
              </a:r>
              <a:r>
                <a:rPr lang="en-US" sz="1200" kern="0" dirty="0">
                  <a:solidFill>
                    <a:srgbClr val="FDF8F8"/>
                  </a:solidFill>
                  <a:cs typeface="Oracle Sans Light" panose="020B0403020204020204" pitchFamily="34" charset="0"/>
                </a:rPr>
                <a:t>answers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DF8F8"/>
                  </a:solidFill>
                  <a:effectLst/>
                  <a:uLnTx/>
                  <a:uFillTx/>
                  <a:ea typeface="+mn-ea"/>
                  <a:cs typeface="Oracle Sans Light" panose="020B0403020204020204" pitchFamily="34" charset="0"/>
                </a:rPr>
                <a:t>for SR</a:t>
              </a:r>
            </a:p>
          </p:txBody>
        </p:sp>
        <p:pic>
          <p:nvPicPr>
            <p:cNvPr id="20" name="Picture Placeholder 94">
              <a:extLst>
                <a:ext uri="{FF2B5EF4-FFF2-40B4-BE49-F238E27FC236}">
                  <a16:creationId xmlns:a16="http://schemas.microsoft.com/office/drawing/2014/main" id="{351B0FD8-CF59-34D0-6681-AC3C3E9A2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1770243" y="2861305"/>
              <a:ext cx="492680" cy="49267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06C6A75-F52B-67AC-DA0C-29FE4EB5D709}"/>
              </a:ext>
            </a:extLst>
          </p:cNvPr>
          <p:cNvSpPr txBox="1"/>
          <p:nvPr/>
        </p:nvSpPr>
        <p:spPr>
          <a:xfrm>
            <a:off x="1494761" y="1875016"/>
            <a:ext cx="2075886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strike="noStrike" kern="0" cap="none" spc="0" normalizeH="0" baseline="0" noProof="0" dirty="0">
                <a:ln>
                  <a:noFill/>
                </a:ln>
                <a:solidFill>
                  <a:srgbClr val="FDF8F8"/>
                </a:solidFill>
                <a:effectLst/>
                <a:uLnTx/>
                <a:uFillTx/>
                <a:ea typeface="+mn-ea"/>
                <a:cs typeface="Oracle Sans Light" panose="020B0403020204020204" pitchFamily="34" charset="0"/>
              </a:rPr>
              <a:t>Service Request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D06148-1660-43DF-72B4-60D05F466E66}"/>
              </a:ext>
            </a:extLst>
          </p:cNvPr>
          <p:cNvSpPr txBox="1"/>
          <p:nvPr/>
        </p:nvSpPr>
        <p:spPr>
          <a:xfrm>
            <a:off x="4624528" y="1875016"/>
            <a:ext cx="2942943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FDF8F8"/>
                </a:solidFill>
                <a:cs typeface="Oracle Sans Light" panose="020B0403020204020204" pitchFamily="34" charset="0"/>
              </a:rPr>
              <a:t>Chatbot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DF8F8"/>
              </a:solidFill>
              <a:effectLst/>
              <a:uLnTx/>
              <a:uFillTx/>
              <a:ea typeface="+mn-ea"/>
              <a:cs typeface="Oracle Sans Light" panose="020B04030202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02CB9B-D188-4E00-B5CC-1CEDC87F2D26}"/>
              </a:ext>
            </a:extLst>
          </p:cNvPr>
          <p:cNvGrpSpPr/>
          <p:nvPr/>
        </p:nvGrpSpPr>
        <p:grpSpPr>
          <a:xfrm>
            <a:off x="5066456" y="2639067"/>
            <a:ext cx="2075886" cy="657522"/>
            <a:chOff x="4750777" y="1897146"/>
            <a:chExt cx="2075886" cy="65752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68E920-4717-120A-1BAB-B6A0C2B945FD}"/>
                </a:ext>
              </a:extLst>
            </p:cNvPr>
            <p:cNvSpPr txBox="1"/>
            <p:nvPr/>
          </p:nvSpPr>
          <p:spPr>
            <a:xfrm>
              <a:off x="4750777" y="2385391"/>
              <a:ext cx="207588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DF8F8"/>
                  </a:solidFill>
                  <a:effectLst/>
                  <a:uLnTx/>
                  <a:uFillTx/>
                  <a:ea typeface="+mn-ea"/>
                  <a:cs typeface="Oracle Sans Light" panose="020B0403020204020204" pitchFamily="34" charset="0"/>
                </a:rPr>
                <a:t>Generate  summary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DF8F8"/>
                </a:solidFill>
                <a:effectLst/>
                <a:uLnTx/>
                <a:uFillTx/>
                <a:ea typeface="+mn-ea"/>
                <a:cs typeface="Oracle Sans Light" panose="020B0403020204020204" pitchFamily="34" charset="0"/>
              </a:endParaRPr>
            </a:p>
          </p:txBody>
        </p:sp>
        <p:pic>
          <p:nvPicPr>
            <p:cNvPr id="27" name="Picture Placeholder 94">
              <a:extLst>
                <a:ext uri="{FF2B5EF4-FFF2-40B4-BE49-F238E27FC236}">
                  <a16:creationId xmlns:a16="http://schemas.microsoft.com/office/drawing/2014/main" id="{869ED76B-C9CE-E8B5-3A82-7A8D37EDE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5471645" y="1897146"/>
              <a:ext cx="492680" cy="49267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2949EE-75F9-1E22-E9F0-D146F28B0FB1}"/>
              </a:ext>
            </a:extLst>
          </p:cNvPr>
          <p:cNvGrpSpPr/>
          <p:nvPr/>
        </p:nvGrpSpPr>
        <p:grpSpPr>
          <a:xfrm>
            <a:off x="5056308" y="3954578"/>
            <a:ext cx="2075751" cy="901960"/>
            <a:chOff x="4741732" y="3055385"/>
            <a:chExt cx="2075751" cy="9019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C383CB-7FE4-D64F-9BEE-EF84EFFDDFD6}"/>
                </a:ext>
              </a:extLst>
            </p:cNvPr>
            <p:cNvSpPr txBox="1"/>
            <p:nvPr/>
          </p:nvSpPr>
          <p:spPr>
            <a:xfrm>
              <a:off x="4741732" y="3572381"/>
              <a:ext cx="2075751" cy="38496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DF8F8"/>
                  </a:solidFill>
                  <a:effectLst/>
                  <a:uLnTx/>
                  <a:uFillTx/>
                  <a:ea typeface="+mn-ea"/>
                  <a:cs typeface="Oracle Sans Light" panose="020B0403020204020204" pitchFamily="34" charset="0"/>
                </a:rPr>
                <a:t>Chat Agent Assistance </a:t>
              </a:r>
            </a:p>
          </p:txBody>
        </p:sp>
        <p:pic>
          <p:nvPicPr>
            <p:cNvPr id="30" name="Picture Placeholder 94">
              <a:extLst>
                <a:ext uri="{FF2B5EF4-FFF2-40B4-BE49-F238E27FC236}">
                  <a16:creationId xmlns:a16="http://schemas.microsoft.com/office/drawing/2014/main" id="{9BE860C9-0882-306A-9941-E3B172321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5514087" y="3055385"/>
              <a:ext cx="471899" cy="47189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ADAB20D-C60A-6C2E-270E-ECAFF0CEE981}"/>
              </a:ext>
            </a:extLst>
          </p:cNvPr>
          <p:cNvSpPr txBox="1"/>
          <p:nvPr/>
        </p:nvSpPr>
        <p:spPr>
          <a:xfrm>
            <a:off x="8578395" y="1875016"/>
            <a:ext cx="2075886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FDF8F8"/>
                </a:solidFill>
                <a:cs typeface="Oracle Sans Light" panose="020B0403020204020204" pitchFamily="34" charset="0"/>
              </a:rPr>
              <a:t>Public Documentation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DF8F8"/>
              </a:solidFill>
              <a:effectLst/>
              <a:uLnTx/>
              <a:uFillTx/>
              <a:ea typeface="+mn-ea"/>
              <a:cs typeface="Oracle Sans Light" panose="020B0403020204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BA0401-D573-D811-3BA1-AB44D183ECAC}"/>
              </a:ext>
            </a:extLst>
          </p:cNvPr>
          <p:cNvGrpSpPr/>
          <p:nvPr/>
        </p:nvGrpSpPr>
        <p:grpSpPr>
          <a:xfrm>
            <a:off x="8708600" y="2691929"/>
            <a:ext cx="2075751" cy="736778"/>
            <a:chOff x="8495599" y="1938104"/>
            <a:chExt cx="2075751" cy="73677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B53478-F8B0-A6C7-510A-730ED142931E}"/>
                </a:ext>
              </a:extLst>
            </p:cNvPr>
            <p:cNvSpPr txBox="1"/>
            <p:nvPr/>
          </p:nvSpPr>
          <p:spPr>
            <a:xfrm>
              <a:off x="8495599" y="2505616"/>
              <a:ext cx="2075751" cy="1692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DF8F8"/>
                  </a:solidFill>
                  <a:effectLst/>
                  <a:uLnTx/>
                  <a:uFillTx/>
                  <a:ea typeface="+mn-ea"/>
                  <a:cs typeface="Oracle Sans Light" panose="020B0403020204020204" pitchFamily="34" charset="0"/>
                </a:rPr>
                <a:t>Generate response from public documentation</a:t>
              </a:r>
            </a:p>
          </p:txBody>
        </p:sp>
        <p:pic>
          <p:nvPicPr>
            <p:cNvPr id="34" name="Picture Placeholder 94">
              <a:extLst>
                <a:ext uri="{FF2B5EF4-FFF2-40B4-BE49-F238E27FC236}">
                  <a16:creationId xmlns:a16="http://schemas.microsoft.com/office/drawing/2014/main" id="{7839A874-E901-0D97-F2A9-FB623E3DC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9328571" y="1938104"/>
              <a:ext cx="492681" cy="49268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766222-3246-6BC9-78DA-72E794AA910E}"/>
              </a:ext>
            </a:extLst>
          </p:cNvPr>
          <p:cNvGrpSpPr/>
          <p:nvPr/>
        </p:nvGrpSpPr>
        <p:grpSpPr>
          <a:xfrm>
            <a:off x="8708600" y="3884799"/>
            <a:ext cx="2075751" cy="678136"/>
            <a:chOff x="8557991" y="3126916"/>
            <a:chExt cx="2075751" cy="678136"/>
          </a:xfrm>
        </p:grpSpPr>
        <p:pic>
          <p:nvPicPr>
            <p:cNvPr id="36" name="Picture Placeholder 94">
              <a:extLst>
                <a:ext uri="{FF2B5EF4-FFF2-40B4-BE49-F238E27FC236}">
                  <a16:creationId xmlns:a16="http://schemas.microsoft.com/office/drawing/2014/main" id="{06F1F24D-3B74-6BC8-9519-9C1E0927F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9411745" y="3126916"/>
              <a:ext cx="471900" cy="47189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1ABA68-6B01-4F83-74A6-DBE7DFA3F4A7}"/>
                </a:ext>
              </a:extLst>
            </p:cNvPr>
            <p:cNvSpPr txBox="1"/>
            <p:nvPr/>
          </p:nvSpPr>
          <p:spPr>
            <a:xfrm>
              <a:off x="8557991" y="3635786"/>
              <a:ext cx="2075751" cy="1692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marL="0" marR="0" lvl="0" indent="0" algn="ctr" defTabSz="91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DF8F8"/>
                  </a:solidFill>
                  <a:effectLst/>
                  <a:uLnTx/>
                  <a:uFillTx/>
                  <a:ea typeface="+mn-ea"/>
                  <a:cs typeface="Oracle Sans Light" panose="020B0403020204020204" pitchFamily="34" charset="0"/>
                </a:rPr>
                <a:t>Crawl Public Documentation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69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FE9F9A-A22B-CE52-958A-64FAF372E606}"/>
              </a:ext>
            </a:extLst>
          </p:cNvPr>
          <p:cNvSpPr/>
          <p:nvPr/>
        </p:nvSpPr>
        <p:spPr>
          <a:xfrm>
            <a:off x="609600" y="4267200"/>
            <a:ext cx="838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1F733-2912-284A-8FC0-89581FC6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37" y="434022"/>
            <a:ext cx="5022325" cy="822960"/>
          </a:xfrm>
        </p:spPr>
        <p:txBody>
          <a:bodyPr/>
          <a:lstStyle/>
          <a:p>
            <a:r>
              <a:rPr lang="en-US" dirty="0">
                <a:latin typeface="+mn-lt"/>
              </a:rPr>
              <a:t>FUTURE ASPECTS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7BB71-9730-D016-6E7A-E3BE2C314C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40229" y="2019300"/>
            <a:ext cx="5029200" cy="2819400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1D1C1D"/>
                </a:solidFill>
                <a:effectLst/>
              </a:rPr>
              <a:t>Make it more Scalable</a:t>
            </a:r>
            <a:br>
              <a:rPr lang="en-IN" b="0" i="0" u="none" strike="noStrike" dirty="0">
                <a:solidFill>
                  <a:srgbClr val="1D1C1D"/>
                </a:solidFill>
                <a:effectLst/>
              </a:rPr>
            </a:br>
            <a:endParaRPr lang="en-IN" b="0" i="0" u="none" strike="noStrike" dirty="0">
              <a:solidFill>
                <a:srgbClr val="1D1C1D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Implement role-based access control</a:t>
            </a:r>
            <a:br>
              <a:rPr lang="en-IN" b="0" i="0" u="none" strike="noStrike" dirty="0">
                <a:solidFill>
                  <a:srgbClr val="000000"/>
                </a:solidFill>
                <a:effectLst/>
              </a:rPr>
            </a:br>
            <a:endParaRPr lang="en-IN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Auto-updating SR system</a:t>
            </a:r>
            <a:br>
              <a:rPr lang="en-IN" b="0" i="0" u="none" strike="noStrike" dirty="0">
                <a:solidFill>
                  <a:srgbClr val="000000"/>
                </a:solidFill>
                <a:effectLst/>
              </a:rPr>
            </a:br>
            <a:endParaRPr lang="en-IN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Store past queries for reference</a:t>
            </a:r>
            <a:br>
              <a:rPr lang="en-IN" dirty="0"/>
            </a:br>
            <a:endParaRPr lang="en-IN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Integrate a feedback loop for continuous improvement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B1C95-6C9E-D4DE-4C3A-0B746F496894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 dirty="0"/>
              <a:t>Copyright © 2023, Oracle and/or its affiliates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889C7-6F22-2C7E-CA4E-DEBA34E80C30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9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255C9486-4345-23B7-CECC-4D8620B9648F}"/>
              </a:ext>
            </a:extLst>
          </p:cNvPr>
          <p:cNvSpPr txBox="1">
            <a:spLocks/>
          </p:cNvSpPr>
          <p:nvPr/>
        </p:nvSpPr>
        <p:spPr>
          <a:xfrm>
            <a:off x="841543" y="6417459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Oracle Sans"/>
              </a:rPr>
              <a:t>Copyright © 2024, Oracle and/or its affiliates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11BD15D-D254-2413-42F0-60F597A8D717}"/>
              </a:ext>
            </a:extLst>
          </p:cNvPr>
          <p:cNvSpPr txBox="1">
            <a:spLocks/>
          </p:cNvSpPr>
          <p:nvPr/>
        </p:nvSpPr>
        <p:spPr>
          <a:xfrm>
            <a:off x="475784" y="641714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>
                <a:latin typeface="Oracle Sans"/>
              </a:rPr>
              <a:pPr/>
              <a:t>13</a:t>
            </a:fld>
            <a:endParaRPr lang="en-US" dirty="0">
              <a:latin typeface="Oracle Sans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2375DB84-538E-1B39-2A6B-F252872330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0476" y="228600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TEAM CONTRIBUTION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D4250E1-F27B-DD11-65BB-B415BF5BF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805837"/>
              </p:ext>
            </p:extLst>
          </p:nvPr>
        </p:nvGraphicFramePr>
        <p:xfrm>
          <a:off x="809392" y="2269527"/>
          <a:ext cx="10573216" cy="2743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A476C87-6709-E3A4-2ABA-0859D2F125D5}"/>
              </a:ext>
            </a:extLst>
          </p:cNvPr>
          <p:cNvSpPr txBox="1"/>
          <p:nvPr/>
        </p:nvSpPr>
        <p:spPr>
          <a:xfrm>
            <a:off x="5163230" y="3163415"/>
            <a:ext cx="18655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Created UI, using VBCS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Model integration with the frontend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3F453-BA9A-9FE3-7716-25BAEE14EF47}"/>
              </a:ext>
            </a:extLst>
          </p:cNvPr>
          <p:cNvSpPr txBox="1"/>
          <p:nvPr/>
        </p:nvSpPr>
        <p:spPr>
          <a:xfrm>
            <a:off x="852429" y="3278832"/>
            <a:ext cx="1865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Model Building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Building Agents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Modifying one tool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B6EEB-7828-346A-69C8-6A0CE449054A}"/>
              </a:ext>
            </a:extLst>
          </p:cNvPr>
          <p:cNvSpPr txBox="1"/>
          <p:nvPr/>
        </p:nvSpPr>
        <p:spPr>
          <a:xfrm>
            <a:off x="2998645" y="3278832"/>
            <a:ext cx="18655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Backend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Making one tool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Building agents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A8FE3-C938-03DD-66BA-02E9CA9DFC4A}"/>
              </a:ext>
            </a:extLst>
          </p:cNvPr>
          <p:cNvSpPr txBox="1"/>
          <p:nvPr/>
        </p:nvSpPr>
        <p:spPr>
          <a:xfrm>
            <a:off x="7226150" y="3394247"/>
            <a:ext cx="196720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Agents Workflow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Research on RAG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Backend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76B34-7670-4B70-683D-75D80218A43E}"/>
              </a:ext>
            </a:extLst>
          </p:cNvPr>
          <p:cNvSpPr txBox="1"/>
          <p:nvPr/>
        </p:nvSpPr>
        <p:spPr>
          <a:xfrm>
            <a:off x="9474031" y="3278832"/>
            <a:ext cx="17860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Research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Model Building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</a:rPr>
              <a:t>UI Design</a:t>
            </a:r>
          </a:p>
        </p:txBody>
      </p:sp>
    </p:spTree>
    <p:extLst>
      <p:ext uri="{BB962C8B-B14F-4D97-AF65-F5344CB8AC3E}">
        <p14:creationId xmlns:p14="http://schemas.microsoft.com/office/powerpoint/2010/main" val="41968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0B10ED-A28D-810A-5D93-B0A01E7DEF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3532" y="2609757"/>
            <a:ext cx="4768274" cy="1002514"/>
          </a:xfrm>
        </p:spPr>
        <p:txBody>
          <a:bodyPr/>
          <a:lstStyle/>
          <a:p>
            <a:r>
              <a:rPr lang="en-US" dirty="0">
                <a:latin typeface="+mn-lt"/>
              </a:rPr>
              <a:t>Thank You…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58C7-3A78-425C-7702-31564F553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12D2A">
                    <a:lumMod val="25000"/>
                    <a:lumOff val="75000"/>
                  </a:srgbClr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12D2A">
                  <a:lumMod val="25000"/>
                  <a:lumOff val="75000"/>
                </a:srgbClr>
              </a:solidFill>
              <a:effectLst/>
              <a:uLnTx/>
              <a:uFillTx/>
              <a:latin typeface="Oracle Sans Light" panose="020B0403020204020204" pitchFamily="34" charset="0"/>
              <a:ea typeface="+mn-ea"/>
              <a:cs typeface="Oracle Sans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1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69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5AA8E0-D442-A599-0FBC-B0E7A3F6D911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 dirty="0"/>
              <a:t>Copyright © 2023, Oracle and/or its affiliates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E1E19C-075F-FD99-93F0-B07DE70DD8C1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56F5436-719E-0840-131B-6BB32AA5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87507"/>
            <a:ext cx="10671048" cy="822960"/>
          </a:xfrm>
        </p:spPr>
        <p:txBody>
          <a:bodyPr/>
          <a:lstStyle/>
          <a:p>
            <a:pPr algn="ctr"/>
            <a:r>
              <a:rPr lang="en-US" sz="2800" b="1" dirty="0">
                <a:latin typeface="+mn-lt"/>
              </a:rPr>
              <a:t>PROBLEM STATEMENT</a:t>
            </a:r>
          </a:p>
        </p:txBody>
      </p:sp>
      <p:pic>
        <p:nvPicPr>
          <p:cNvPr id="11" name="Graphic 10" descr="Users with solid fill">
            <a:extLst>
              <a:ext uri="{FF2B5EF4-FFF2-40B4-BE49-F238E27FC236}">
                <a16:creationId xmlns:a16="http://schemas.microsoft.com/office/drawing/2014/main" id="{A9709EDC-903D-34C7-F462-D0C01FC9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8440" y="196566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070504E5-B5D5-5F75-0F27-3498DEBAD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9160" y="1941078"/>
            <a:ext cx="914400" cy="914400"/>
          </a:xfrm>
          <a:prstGeom prst="rect">
            <a:avLst/>
          </a:prstGeom>
        </p:spPr>
      </p:pic>
      <p:pic>
        <p:nvPicPr>
          <p:cNvPr id="22" name="Graphic 21" descr="Transfer outline">
            <a:extLst>
              <a:ext uri="{FF2B5EF4-FFF2-40B4-BE49-F238E27FC236}">
                <a16:creationId xmlns:a16="http://schemas.microsoft.com/office/drawing/2014/main" id="{97B73A10-9881-5129-AE78-C73BB1966E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4876800" y="2110269"/>
            <a:ext cx="2438400" cy="6251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2CDA71-2E1F-509B-E6B1-0B6A1F4E61C2}"/>
              </a:ext>
            </a:extLst>
          </p:cNvPr>
          <p:cNvSpPr txBox="1"/>
          <p:nvPr/>
        </p:nvSpPr>
        <p:spPr>
          <a:xfrm>
            <a:off x="5497118" y="1979147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Service Request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AF6369-84D5-52FF-E367-878818392F23}"/>
              </a:ext>
            </a:extLst>
          </p:cNvPr>
          <p:cNvSpPr txBox="1"/>
          <p:nvPr/>
        </p:nvSpPr>
        <p:spPr>
          <a:xfrm>
            <a:off x="5739171" y="2562309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Response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53A81-B2F2-B267-1BA7-23ACD6D21216}"/>
              </a:ext>
            </a:extLst>
          </p:cNvPr>
          <p:cNvSpPr txBox="1"/>
          <p:nvPr/>
        </p:nvSpPr>
        <p:spPr>
          <a:xfrm>
            <a:off x="7235769" y="2724673"/>
            <a:ext cx="1399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OTM support 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5E705D-5B15-51C1-41E8-5C02892816E3}"/>
              </a:ext>
            </a:extLst>
          </p:cNvPr>
          <p:cNvSpPr txBox="1"/>
          <p:nvPr/>
        </p:nvSpPr>
        <p:spPr>
          <a:xfrm>
            <a:off x="3853044" y="2724673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Customer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0621D5-A3A0-087C-6FD7-54BE3A9AEE79}"/>
              </a:ext>
            </a:extLst>
          </p:cNvPr>
          <p:cNvSpPr txBox="1"/>
          <p:nvPr/>
        </p:nvSpPr>
        <p:spPr>
          <a:xfrm>
            <a:off x="2033751" y="3745290"/>
            <a:ext cx="81244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Resolution speed depends on team availability, and workload.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0000"/>
                </a:solidFill>
                <a:latin typeface="-webkit-standard"/>
              </a:rPr>
              <a:t>Create an generative AI assistant which generates primary solutions to the incoming SR’s for support teams reference, based on the knowledge modules and product documentation.</a:t>
            </a:r>
            <a:endParaRPr lang="en-IN" sz="20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284641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844BC7-C86D-0B69-AA0B-9B39DF2B5F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9464" y="1609725"/>
            <a:ext cx="3300984" cy="4507992"/>
          </a:xfrm>
        </p:spPr>
        <p:txBody>
          <a:bodyPr/>
          <a:lstStyle/>
          <a:p>
            <a:r>
              <a:rPr lang="en-US" b="1" dirty="0">
                <a:solidFill>
                  <a:srgbClr val="0D0D0D"/>
                </a:solidFill>
              </a:rPr>
              <a:t>What is it?</a:t>
            </a:r>
          </a:p>
          <a:p>
            <a:endParaRPr lang="en-US" b="1" dirty="0">
              <a:solidFill>
                <a:srgbClr val="0D0D0D"/>
              </a:solidFill>
            </a:endParaRPr>
          </a:p>
          <a:p>
            <a:r>
              <a:rPr lang="en-US" sz="1600" b="1" dirty="0">
                <a:solidFill>
                  <a:srgbClr val="0D0D0D"/>
                </a:solidFill>
              </a:rPr>
              <a:t>The Challenge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srgbClr val="2C2C2E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2C2C2E"/>
                </a:solidFill>
              </a:rPr>
              <a:t>SR resolution is time-consuming.  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2C2C2E"/>
                </a:solidFill>
              </a:rPr>
              <a:t>Similar SRs may already exist in the knowledge modules.  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2C2C2E"/>
                </a:solidFill>
              </a:rPr>
              <a:t>Solutions could be found in product documentations too.  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2C2C2E"/>
                </a:solidFill>
              </a:rPr>
              <a:t>Locating relevant documentation among all the product documentations is tedious and time consuming.</a:t>
            </a:r>
            <a:endParaRPr lang="en-US" sz="1600" dirty="0">
              <a:solidFill>
                <a:srgbClr val="0D0D0D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A38D8E-2692-043C-0213-31BF55EE46E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01063" y="1609725"/>
            <a:ext cx="3406672" cy="4507992"/>
          </a:xfrm>
        </p:spPr>
        <p:txBody>
          <a:bodyPr/>
          <a:lstStyle/>
          <a:p>
            <a:r>
              <a:rPr lang="en-US" b="1" dirty="0">
                <a:solidFill>
                  <a:srgbClr val="0D0D0D"/>
                </a:solidFill>
              </a:rPr>
              <a:t>Impact of OTM Assistant</a:t>
            </a:r>
          </a:p>
          <a:p>
            <a:endParaRPr lang="en-US" b="1" dirty="0">
              <a:solidFill>
                <a:srgbClr val="0D0D0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D0D0D"/>
                </a:solidFill>
              </a:rPr>
              <a:t>Accelerate the SR resolution.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D0D0D"/>
                </a:solidFill>
              </a:rPr>
              <a:t>Reduce the workload of OTM support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D0D0D"/>
                </a:solidFill>
              </a:rPr>
              <a:t>Improved customer experience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FCE4D5-3446-76AC-DFA2-B93C3773FCF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ea typeface="+mn-ea"/>
                <a:cs typeface="Oracle Sans" panose="020B0503020204020204" pitchFamily="34" charset="0"/>
              </a:rPr>
              <a:t>Inputs </a:t>
            </a:r>
            <a:endParaRPr lang="en-US" b="1" dirty="0">
              <a:solidFill>
                <a:srgbClr val="0D0D0D"/>
              </a:solidFill>
              <a:cs typeface="Oracle Sans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ea typeface="+mn-ea"/>
              <a:cs typeface="Oracle Sans" panose="020B05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D0D0D"/>
                </a:solidFill>
              </a:rPr>
              <a:t>Query</a:t>
            </a:r>
          </a:p>
          <a:p>
            <a:pPr marL="285750" marR="0" lvl="0" indent="-28575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ea typeface="+mn-ea"/>
                <a:cs typeface="Oracle Sans" panose="020B0503020204020204" pitchFamily="34" charset="0"/>
              </a:rPr>
              <a:t>‘Tools’ – pre-defined assets</a:t>
            </a:r>
            <a:b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ea typeface="+mn-ea"/>
                <a:cs typeface="Oracle Sans" panose="020B0503020204020204" pitchFamily="34" charset="0"/>
              </a:rPr>
            </a:b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ea typeface="+mn-ea"/>
                <a:cs typeface="Oracle Sans" panose="020B0503020204020204" pitchFamily="34" charset="0"/>
              </a:rPr>
              <a:t>E.g., Product documents, Knowledge modules.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BC94D-4BB3-0ACE-0950-C62F1342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 : OTM ASSISTANT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98BA4-FDE2-6767-ED3C-D698876E5C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66D4C-DD68-CCDF-638F-A890575FEF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0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1F996-6224-1E87-F1BD-BE912DD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2023, Oracle and/or its affiliates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0ADA1-4CD5-3AC8-2E61-544321C6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30DE065-E55C-96C3-ECC3-D259E85BBDA5}"/>
              </a:ext>
            </a:extLst>
          </p:cNvPr>
          <p:cNvSpPr txBox="1">
            <a:spLocks/>
          </p:cNvSpPr>
          <p:nvPr/>
        </p:nvSpPr>
        <p:spPr>
          <a:xfrm>
            <a:off x="760476" y="68580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ctr"/>
            <a:r>
              <a:rPr lang="en-IN" dirty="0"/>
              <a:t>USE CASE : OTM ASSISTANT (Cont.)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7EFA9-7CFB-6812-296D-6582CE72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6" y="1703365"/>
            <a:ext cx="7772400" cy="3910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828D1-C9EA-06C1-92A5-6A47479AE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690" y="4637447"/>
            <a:ext cx="603250" cy="4699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4362CF-D1B4-4F06-0AD9-77CC9770EAA2}"/>
              </a:ext>
            </a:extLst>
          </p:cNvPr>
          <p:cNvSpPr txBox="1"/>
          <p:nvPr/>
        </p:nvSpPr>
        <p:spPr>
          <a:xfrm>
            <a:off x="10027697" y="5107347"/>
            <a:ext cx="1241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OTM Assistant </a:t>
            </a:r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9DE743FC-123A-4B9A-4970-D83381A61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447180" y="4647259"/>
            <a:ext cx="158051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2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3CE1B-E852-3762-5C98-6720FF8592E0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2023, Oracle and/or its affiliates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BEA16-5045-00EB-304D-E9777265F143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7AAD3DC-644C-A9FA-1966-558B1C5B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787" y="304800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AI AGENTS</a:t>
            </a:r>
          </a:p>
        </p:txBody>
      </p:sp>
      <p:pic>
        <p:nvPicPr>
          <p:cNvPr id="2050" name="Picture 2" descr="Robot">
            <a:extLst>
              <a:ext uri="{FF2B5EF4-FFF2-40B4-BE49-F238E27FC236}">
                <a16:creationId xmlns:a16="http://schemas.microsoft.com/office/drawing/2014/main" id="{7BFBEB75-EA9E-EEC0-7845-489566AA5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7" y="2632710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0C5F235-D330-F8A8-D29A-414F295957B1}"/>
              </a:ext>
            </a:extLst>
          </p:cNvPr>
          <p:cNvGrpSpPr/>
          <p:nvPr/>
        </p:nvGrpSpPr>
        <p:grpSpPr>
          <a:xfrm>
            <a:off x="8159721" y="2158184"/>
            <a:ext cx="2705048" cy="2269257"/>
            <a:chOff x="8191538" y="2264647"/>
            <a:chExt cx="2705048" cy="2269257"/>
          </a:xfrm>
        </p:grpSpPr>
        <p:sp>
          <p:nvSpPr>
            <p:cNvPr id="16" name="Snip Diagonal Corner of Rectangle 15">
              <a:extLst>
                <a:ext uri="{FF2B5EF4-FFF2-40B4-BE49-F238E27FC236}">
                  <a16:creationId xmlns:a16="http://schemas.microsoft.com/office/drawing/2014/main" id="{1AA61767-469A-29CE-E0AC-E566C2A01B0B}"/>
                </a:ext>
              </a:extLst>
            </p:cNvPr>
            <p:cNvSpPr/>
            <p:nvPr/>
          </p:nvSpPr>
          <p:spPr>
            <a:xfrm>
              <a:off x="8191538" y="3848104"/>
              <a:ext cx="2705048" cy="685800"/>
            </a:xfrm>
            <a:prstGeom prst="snip2DiagRect">
              <a:avLst/>
            </a:prstGeom>
            <a:solidFill>
              <a:srgbClr val="AA3B2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Citations Agent</a:t>
              </a:r>
            </a:p>
          </p:txBody>
        </p:sp>
        <p:sp>
          <p:nvSpPr>
            <p:cNvPr id="17" name="Snip Diagonal Corner of Rectangle 16">
              <a:extLst>
                <a:ext uri="{FF2B5EF4-FFF2-40B4-BE49-F238E27FC236}">
                  <a16:creationId xmlns:a16="http://schemas.microsoft.com/office/drawing/2014/main" id="{2F9E1D13-01D4-F269-4EFB-1A1B7BC74BA3}"/>
                </a:ext>
              </a:extLst>
            </p:cNvPr>
            <p:cNvSpPr/>
            <p:nvPr/>
          </p:nvSpPr>
          <p:spPr>
            <a:xfrm>
              <a:off x="8191538" y="2264647"/>
              <a:ext cx="2705048" cy="685800"/>
            </a:xfrm>
            <a:prstGeom prst="snip2DiagRect">
              <a:avLst/>
            </a:prstGeom>
            <a:solidFill>
              <a:srgbClr val="AA3B2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Summarizer Agent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E599FC-DE21-CEE7-5532-9628C1169D6F}"/>
              </a:ext>
            </a:extLst>
          </p:cNvPr>
          <p:cNvGrpSpPr/>
          <p:nvPr/>
        </p:nvGrpSpPr>
        <p:grpSpPr>
          <a:xfrm>
            <a:off x="1247655" y="2163069"/>
            <a:ext cx="2735148" cy="2264372"/>
            <a:chOff x="1265314" y="2264647"/>
            <a:chExt cx="2735148" cy="2264372"/>
          </a:xfrm>
        </p:grpSpPr>
        <p:sp>
          <p:nvSpPr>
            <p:cNvPr id="18" name="Snip Diagonal Corner of Rectangle 17">
              <a:extLst>
                <a:ext uri="{FF2B5EF4-FFF2-40B4-BE49-F238E27FC236}">
                  <a16:creationId xmlns:a16="http://schemas.microsoft.com/office/drawing/2014/main" id="{6B6AF7F2-CEB3-E6C9-89B5-9C8F7B1FBFA0}"/>
                </a:ext>
              </a:extLst>
            </p:cNvPr>
            <p:cNvSpPr/>
            <p:nvPr/>
          </p:nvSpPr>
          <p:spPr>
            <a:xfrm>
              <a:off x="1265314" y="2264647"/>
              <a:ext cx="2705048" cy="685800"/>
            </a:xfrm>
            <a:prstGeom prst="snip2DiagRect">
              <a:avLst/>
            </a:prstGeom>
            <a:solidFill>
              <a:srgbClr val="AA3B2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SR Knowledge Agent</a:t>
              </a:r>
            </a:p>
          </p:txBody>
        </p:sp>
        <p:sp>
          <p:nvSpPr>
            <p:cNvPr id="20" name="Snip Diagonal Corner of Rectangle 19">
              <a:extLst>
                <a:ext uri="{FF2B5EF4-FFF2-40B4-BE49-F238E27FC236}">
                  <a16:creationId xmlns:a16="http://schemas.microsoft.com/office/drawing/2014/main" id="{B361E248-F2E9-25EE-06CE-82EEA8BB0826}"/>
                </a:ext>
              </a:extLst>
            </p:cNvPr>
            <p:cNvSpPr/>
            <p:nvPr/>
          </p:nvSpPr>
          <p:spPr>
            <a:xfrm>
              <a:off x="1295414" y="3843219"/>
              <a:ext cx="2705048" cy="685800"/>
            </a:xfrm>
            <a:prstGeom prst="snip2DiagRect">
              <a:avLst/>
            </a:prstGeom>
            <a:solidFill>
              <a:srgbClr val="AA3B2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Documentation Agent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84C99-0D3A-F512-DDF0-FD20496680AD}"/>
              </a:ext>
            </a:extLst>
          </p:cNvPr>
          <p:cNvGrpSpPr/>
          <p:nvPr/>
        </p:nvGrpSpPr>
        <p:grpSpPr>
          <a:xfrm>
            <a:off x="6707474" y="2308135"/>
            <a:ext cx="1283138" cy="2241730"/>
            <a:chOff x="6632672" y="2303608"/>
            <a:chExt cx="1283138" cy="2241730"/>
          </a:xfrm>
        </p:grpSpPr>
        <p:pic>
          <p:nvPicPr>
            <p:cNvPr id="22" name="Graphic 21" descr="Arrow Right outline">
              <a:extLst>
                <a:ext uri="{FF2B5EF4-FFF2-40B4-BE49-F238E27FC236}">
                  <a16:creationId xmlns:a16="http://schemas.microsoft.com/office/drawing/2014/main" id="{4A4A6197-BDE1-80CE-0801-9AD57131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028318">
              <a:off x="6632672" y="2303608"/>
              <a:ext cx="1239281" cy="1032684"/>
            </a:xfrm>
            <a:prstGeom prst="rect">
              <a:avLst/>
            </a:prstGeom>
          </p:spPr>
        </p:pic>
        <p:pic>
          <p:nvPicPr>
            <p:cNvPr id="23" name="Graphic 22" descr="Arrow Right outline">
              <a:extLst>
                <a:ext uri="{FF2B5EF4-FFF2-40B4-BE49-F238E27FC236}">
                  <a16:creationId xmlns:a16="http://schemas.microsoft.com/office/drawing/2014/main" id="{23E1C625-885B-5A85-740D-D09A0CE7D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571682" flipV="1">
              <a:off x="6676529" y="3512654"/>
              <a:ext cx="1239281" cy="103268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D647C-D098-7B5A-9689-C79FB8F04957}"/>
              </a:ext>
            </a:extLst>
          </p:cNvPr>
          <p:cNvGrpSpPr/>
          <p:nvPr/>
        </p:nvGrpSpPr>
        <p:grpSpPr>
          <a:xfrm flipH="1">
            <a:off x="4080959" y="2273844"/>
            <a:ext cx="1283138" cy="2241730"/>
            <a:chOff x="6632672" y="2303608"/>
            <a:chExt cx="1283138" cy="2241730"/>
          </a:xfrm>
        </p:grpSpPr>
        <p:pic>
          <p:nvPicPr>
            <p:cNvPr id="27" name="Graphic 26" descr="Arrow Right outline">
              <a:extLst>
                <a:ext uri="{FF2B5EF4-FFF2-40B4-BE49-F238E27FC236}">
                  <a16:creationId xmlns:a16="http://schemas.microsoft.com/office/drawing/2014/main" id="{7DB21B46-58F6-683D-F79C-D9A54B939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028318">
              <a:off x="6632672" y="2303608"/>
              <a:ext cx="1239281" cy="1032684"/>
            </a:xfrm>
            <a:prstGeom prst="rect">
              <a:avLst/>
            </a:prstGeom>
          </p:spPr>
        </p:pic>
        <p:pic>
          <p:nvPicPr>
            <p:cNvPr id="28" name="Graphic 27" descr="Arrow Right outline">
              <a:extLst>
                <a:ext uri="{FF2B5EF4-FFF2-40B4-BE49-F238E27FC236}">
                  <a16:creationId xmlns:a16="http://schemas.microsoft.com/office/drawing/2014/main" id="{33ADC068-DFD1-8908-9308-D6556A2E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571682" flipV="1">
              <a:off x="6676529" y="3512654"/>
              <a:ext cx="1239281" cy="1032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57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011C-889B-D778-46EB-FC9F6C3A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2023, Oracle and/or its affiliates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40D1C-4AD3-93DC-6B88-C7BC2650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7FBDE6-6834-EA73-F37D-A4DD28EB2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600200"/>
            <a:ext cx="9997440" cy="44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A51559F-C011-601B-A609-540C55C6F939}"/>
              </a:ext>
            </a:extLst>
          </p:cNvPr>
          <p:cNvSpPr txBox="1">
            <a:spLocks/>
          </p:cNvSpPr>
          <p:nvPr/>
        </p:nvSpPr>
        <p:spPr>
          <a:xfrm>
            <a:off x="760476" y="68580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ctr"/>
            <a:r>
              <a:rPr lang="en-IN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386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7F173-2EC5-E96B-0311-1CEBF5EE6F4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Copyright © 2023, Oracle and/or its affiliates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061E1-8E32-5FCD-C5A5-D778D09EFA7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B260927-9D5D-1868-4161-B4D90CD03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227" y="434021"/>
            <a:ext cx="46155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12D2A"/>
                </a:solidFill>
                <a:effectLst/>
              </a:rPr>
              <a:t>How does RAG work?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        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2DF0F4-2C24-D95A-1324-2AE64ED91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79" y="1160031"/>
            <a:ext cx="7766641" cy="453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4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B2733-ACB5-ABC9-BFFA-31832A74E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52DC8-63A5-F73D-E6DD-79CBE26A5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789" y="38043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9108F63-BAFC-B243-284E-89524CF62FDE}"/>
              </a:ext>
            </a:extLst>
          </p:cNvPr>
          <p:cNvSpPr txBox="1">
            <a:spLocks/>
          </p:cNvSpPr>
          <p:nvPr/>
        </p:nvSpPr>
        <p:spPr>
          <a:xfrm>
            <a:off x="1186877" y="6407244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Oracle Sans"/>
              </a:rPr>
              <a:t>Copyright © 2024, Oracle and/or its affiliates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32B2851-2D34-B94C-33E1-A98425D931DF}"/>
              </a:ext>
            </a:extLst>
          </p:cNvPr>
          <p:cNvSpPr txBox="1">
            <a:spLocks/>
          </p:cNvSpPr>
          <p:nvPr/>
        </p:nvSpPr>
        <p:spPr>
          <a:xfrm>
            <a:off x="740229" y="6413688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>
                <a:latin typeface="Oracle Sans"/>
              </a:rPr>
              <a:pPr/>
              <a:t>8</a:t>
            </a:fld>
            <a:endParaRPr lang="en-US" dirty="0">
              <a:latin typeface="Oracle San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78D9D6-73C1-7DA5-D2BE-C8F4E39FA5AB}"/>
              </a:ext>
            </a:extLst>
          </p:cNvPr>
          <p:cNvGrpSpPr/>
          <p:nvPr/>
        </p:nvGrpSpPr>
        <p:grpSpPr>
          <a:xfrm>
            <a:off x="858545" y="2036739"/>
            <a:ext cx="10438110" cy="3509061"/>
            <a:chOff x="858545" y="2036739"/>
            <a:chExt cx="10438110" cy="3509061"/>
          </a:xfrm>
        </p:grpSpPr>
        <p:pic>
          <p:nvPicPr>
            <p:cNvPr id="14" name="Graphic 13" descr="Artificial Intelligence outline">
              <a:extLst>
                <a:ext uri="{FF2B5EF4-FFF2-40B4-BE49-F238E27FC236}">
                  <a16:creationId xmlns:a16="http://schemas.microsoft.com/office/drawing/2014/main" id="{350B25FC-2DC2-E679-793C-0A9C8529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5149" y="2036739"/>
              <a:ext cx="914400" cy="914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DFF706E-4586-06E7-7C1A-B6E94987C617}"/>
                </a:ext>
              </a:extLst>
            </p:cNvPr>
            <p:cNvCxnSpPr>
              <a:cxnSpLocks/>
            </p:cNvCxnSpPr>
            <p:nvPr/>
          </p:nvCxnSpPr>
          <p:spPr>
            <a:xfrm>
              <a:off x="1911251" y="3276600"/>
              <a:ext cx="8369498" cy="0"/>
            </a:xfrm>
            <a:prstGeom prst="line">
              <a:avLst/>
            </a:prstGeom>
            <a:ln w="2540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78526EB-6798-751E-883D-27EA6A5EC6DE}"/>
                </a:ext>
              </a:extLst>
            </p:cNvPr>
            <p:cNvGrpSpPr/>
            <p:nvPr/>
          </p:nvGrpSpPr>
          <p:grpSpPr>
            <a:xfrm>
              <a:off x="858545" y="3276600"/>
              <a:ext cx="2105411" cy="2269200"/>
              <a:chOff x="858545" y="3276600"/>
              <a:chExt cx="2105411" cy="22692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4BD56C3-F9A4-9DC5-7CB1-6525E4ECC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6000" y="3276600"/>
                <a:ext cx="0" cy="288000"/>
              </a:xfrm>
              <a:prstGeom prst="line">
                <a:avLst/>
              </a:prstGeom>
              <a:ln w="25400">
                <a:solidFill>
                  <a:schemeClr val="bg1">
                    <a:lumMod val="1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93FCF5D-6B18-0CDE-2BD2-BD4A7B245FF4}"/>
                  </a:ext>
                </a:extLst>
              </p:cNvPr>
              <p:cNvSpPr/>
              <p:nvPr/>
            </p:nvSpPr>
            <p:spPr>
              <a:xfrm>
                <a:off x="858545" y="3564600"/>
                <a:ext cx="2105411" cy="1981200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Mixtral-8x7b-32768 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LLM Model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Groq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1B9ACF-C21C-F377-49E8-7A5AC5AC5743}"/>
                </a:ext>
              </a:extLst>
            </p:cNvPr>
            <p:cNvGrpSpPr/>
            <p:nvPr/>
          </p:nvGrpSpPr>
          <p:grpSpPr>
            <a:xfrm>
              <a:off x="5024894" y="3276600"/>
              <a:ext cx="2105411" cy="2269200"/>
              <a:chOff x="858545" y="3276600"/>
              <a:chExt cx="2105411" cy="226920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E1E993-6B73-C3C9-C860-15536534E5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6000" y="3276600"/>
                <a:ext cx="0" cy="288000"/>
              </a:xfrm>
              <a:prstGeom prst="line">
                <a:avLst/>
              </a:prstGeom>
              <a:ln w="25400">
                <a:solidFill>
                  <a:schemeClr val="bg1">
                    <a:lumMod val="1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1C42A45-BB5E-E732-1DF9-69099760C519}"/>
                  </a:ext>
                </a:extLst>
              </p:cNvPr>
              <p:cNvSpPr/>
              <p:nvPr/>
            </p:nvSpPr>
            <p:spPr>
              <a:xfrm>
                <a:off x="858545" y="3564600"/>
                <a:ext cx="2105411" cy="1981200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Embedding Model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FastEmbed Embedding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“BAAI/bge-base-en-v1.5”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44E27F-5726-FE15-235F-DB64DE38D870}"/>
                </a:ext>
              </a:extLst>
            </p:cNvPr>
            <p:cNvGrpSpPr/>
            <p:nvPr/>
          </p:nvGrpSpPr>
          <p:grpSpPr>
            <a:xfrm>
              <a:off x="9191244" y="3276600"/>
              <a:ext cx="2105411" cy="2269200"/>
              <a:chOff x="858545" y="3276600"/>
              <a:chExt cx="2105411" cy="22692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CCB8DAD-E0E8-27E9-EB8C-B316200B00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6000" y="3276600"/>
                <a:ext cx="0" cy="288000"/>
              </a:xfrm>
              <a:prstGeom prst="line">
                <a:avLst/>
              </a:prstGeom>
              <a:ln w="25400">
                <a:solidFill>
                  <a:schemeClr val="bg1">
                    <a:lumMod val="1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868E0A-C18D-5E48-81FD-6FFB67BFC6FD}"/>
                  </a:ext>
                </a:extLst>
              </p:cNvPr>
              <p:cNvSpPr/>
              <p:nvPr/>
            </p:nvSpPr>
            <p:spPr>
              <a:xfrm>
                <a:off x="858545" y="3564600"/>
                <a:ext cx="2105411" cy="1981200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Summarizing Model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“t5-small” summarizing model from Hugging Face</a:t>
                </a: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0B4AD53-E6B9-ABB1-47A0-E08056D9D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2349" y="2988600"/>
              <a:ext cx="0" cy="288000"/>
            </a:xfrm>
            <a:prstGeom prst="line">
              <a:avLst/>
            </a:prstGeom>
            <a:ln w="25400">
              <a:solidFill>
                <a:schemeClr val="bg1">
                  <a:lumMod val="1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784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525BC4-5A0C-E8AC-BD7C-BC283BF3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56" y="1709737"/>
            <a:ext cx="5283544" cy="17192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302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52">
        <p159:morph option="byObject"/>
      </p:transition>
    </mc:Choice>
    <mc:Fallback xmlns="">
      <p:transition spd="slow" advTm="355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6"/>
</p:tagLst>
</file>

<file path=ppt/theme/theme1.xml><?xml version="1.0" encoding="utf-8"?>
<a:theme xmlns:a="http://schemas.openxmlformats.org/drawingml/2006/main" name="Parent Master Pillars">
  <a:themeElements>
    <a:clrScheme name="Oracle Redwood 08-2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3" id="{1D7162A1-AD93-9A40-AB46-5FB448B11A5A}" vid="{29428FBA-80A8-844D-9286-A17C2A5370DA}"/>
    </a:ext>
  </a:extLst>
</a:theme>
</file>

<file path=ppt/theme/theme2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cle Redwood 06-2020">
    <a:dk1>
      <a:srgbClr val="312D2A"/>
    </a:dk1>
    <a:lt1>
      <a:srgbClr val="FCFBFA"/>
    </a:lt1>
    <a:dk2>
      <a:srgbClr val="312D2A"/>
    </a:dk2>
    <a:lt2>
      <a:srgbClr val="FCFBFA"/>
    </a:lt2>
    <a:accent1>
      <a:srgbClr val="C74634"/>
    </a:accent1>
    <a:accent2>
      <a:srgbClr val="FACD62"/>
    </a:accent2>
    <a:accent3>
      <a:srgbClr val="94AFAF"/>
    </a:accent3>
    <a:accent4>
      <a:srgbClr val="2B6242"/>
    </a:accent4>
    <a:accent5>
      <a:srgbClr val="AE562C"/>
    </a:accent5>
    <a:accent6>
      <a:srgbClr val="759C6C"/>
    </a:accent6>
    <a:hlink>
      <a:srgbClr val="2C5967"/>
    </a:hlink>
    <a:folHlink>
      <a:srgbClr val="2C596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Parent Master Pillars</Template>
  <TotalTime>80541</TotalTime>
  <Words>879</Words>
  <Application>Microsoft Macintosh PowerPoint</Application>
  <PresentationFormat>Widescreen</PresentationFormat>
  <Paragraphs>156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-webkit-standard</vt:lpstr>
      <vt:lpstr>Aptos</vt:lpstr>
      <vt:lpstr>Arial</vt:lpstr>
      <vt:lpstr>Calibri</vt:lpstr>
      <vt:lpstr>Georgia</vt:lpstr>
      <vt:lpstr>Oracle Sans</vt:lpstr>
      <vt:lpstr>Oracle Sans Light</vt:lpstr>
      <vt:lpstr>Oracle Sans Semi Bold</vt:lpstr>
      <vt:lpstr>Oracle Sans Tab</vt:lpstr>
      <vt:lpstr>Oracle Sans Tab Light</vt:lpstr>
      <vt:lpstr>Symbol</vt:lpstr>
      <vt:lpstr>System Font Regular</vt:lpstr>
      <vt:lpstr>Parent Master Pillars</vt:lpstr>
      <vt:lpstr>GenAI Hackathon</vt:lpstr>
      <vt:lpstr>PROBLEM STATEMENT</vt:lpstr>
      <vt:lpstr>USE CASE : OTM ASSISTANT</vt:lpstr>
      <vt:lpstr>PowerPoint Presentation</vt:lpstr>
      <vt:lpstr>AI AGENTS</vt:lpstr>
      <vt:lpstr>PowerPoint Presentation</vt:lpstr>
      <vt:lpstr>PowerPoint Presentation</vt:lpstr>
      <vt:lpstr>MODELS</vt:lpstr>
      <vt:lpstr>DEMO</vt:lpstr>
      <vt:lpstr>TOOLS/ TECHNOLOGIES USED</vt:lpstr>
      <vt:lpstr>OTM ASSISTANT FEATURES</vt:lpstr>
      <vt:lpstr>FUTURE ASPECTS </vt:lpstr>
      <vt:lpstr>TEAM CONTRIBUTION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GenAI Demo Day</dc:title>
  <dc:creator>JT Thomas</dc:creator>
  <cp:lastModifiedBy>Sanika Tare</cp:lastModifiedBy>
  <cp:revision>15</cp:revision>
  <dcterms:created xsi:type="dcterms:W3CDTF">2024-03-19T20:23:55Z</dcterms:created>
  <dcterms:modified xsi:type="dcterms:W3CDTF">2024-09-06T06:30:30Z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</Properties>
</file>